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40"/>
  </p:notesMasterIdLst>
  <p:sldIdLst>
    <p:sldId id="474" r:id="rId3"/>
    <p:sldId id="472" r:id="rId4"/>
    <p:sldId id="402" r:id="rId5"/>
    <p:sldId id="473" r:id="rId6"/>
    <p:sldId id="257" r:id="rId7"/>
    <p:sldId id="440" r:id="rId8"/>
    <p:sldId id="464" r:id="rId9"/>
    <p:sldId id="469" r:id="rId10"/>
    <p:sldId id="458" r:id="rId11"/>
    <p:sldId id="442" r:id="rId12"/>
    <p:sldId id="444" r:id="rId13"/>
    <p:sldId id="443" r:id="rId14"/>
    <p:sldId id="459" r:id="rId15"/>
    <p:sldId id="461" r:id="rId16"/>
    <p:sldId id="460" r:id="rId17"/>
    <p:sldId id="462" r:id="rId18"/>
    <p:sldId id="471" r:id="rId19"/>
    <p:sldId id="470" r:id="rId20"/>
    <p:sldId id="467" r:id="rId21"/>
    <p:sldId id="445" r:id="rId22"/>
    <p:sldId id="446" r:id="rId23"/>
    <p:sldId id="447" r:id="rId24"/>
    <p:sldId id="466" r:id="rId25"/>
    <p:sldId id="448" r:id="rId26"/>
    <p:sldId id="457" r:id="rId27"/>
    <p:sldId id="449" r:id="rId28"/>
    <p:sldId id="465" r:id="rId29"/>
    <p:sldId id="450" r:id="rId30"/>
    <p:sldId id="456" r:id="rId31"/>
    <p:sldId id="451" r:id="rId32"/>
    <p:sldId id="463" r:id="rId33"/>
    <p:sldId id="452" r:id="rId34"/>
    <p:sldId id="453" r:id="rId35"/>
    <p:sldId id="454" r:id="rId36"/>
    <p:sldId id="455" r:id="rId37"/>
    <p:sldId id="468" r:id="rId38"/>
    <p:sldId id="322" r:id="rId39"/>
  </p:sldIdLst>
  <p:sldSz cx="24384000" cy="13716000"/>
  <p:notesSz cx="6858000" cy="9144000"/>
  <p:defaultTextStyle>
    <a:lvl1pPr algn="ctr" defTabSz="825500">
      <a:defRPr sz="5000" b="1">
        <a:solidFill>
          <a:srgbClr val="FFFFFF"/>
        </a:solidFill>
        <a:latin typeface="Baskerville"/>
        <a:ea typeface="Baskerville"/>
        <a:cs typeface="Baskerville"/>
        <a:sym typeface="Baskerville"/>
      </a:defRPr>
    </a:lvl1pPr>
    <a:lvl2pPr indent="228600" algn="ctr" defTabSz="825500">
      <a:defRPr sz="5000" b="1">
        <a:solidFill>
          <a:srgbClr val="FFFFFF"/>
        </a:solidFill>
        <a:latin typeface="Baskerville"/>
        <a:ea typeface="Baskerville"/>
        <a:cs typeface="Baskerville"/>
        <a:sym typeface="Baskerville"/>
      </a:defRPr>
    </a:lvl2pPr>
    <a:lvl3pPr indent="457200" algn="ctr" defTabSz="825500">
      <a:defRPr sz="5000" b="1">
        <a:solidFill>
          <a:srgbClr val="FFFFFF"/>
        </a:solidFill>
        <a:latin typeface="Baskerville"/>
        <a:ea typeface="Baskerville"/>
        <a:cs typeface="Baskerville"/>
        <a:sym typeface="Baskerville"/>
      </a:defRPr>
    </a:lvl3pPr>
    <a:lvl4pPr indent="685800" algn="ctr" defTabSz="825500">
      <a:defRPr sz="5000" b="1">
        <a:solidFill>
          <a:srgbClr val="FFFFFF"/>
        </a:solidFill>
        <a:latin typeface="Baskerville"/>
        <a:ea typeface="Baskerville"/>
        <a:cs typeface="Baskerville"/>
        <a:sym typeface="Baskerville"/>
      </a:defRPr>
    </a:lvl4pPr>
    <a:lvl5pPr indent="914400" algn="ctr" defTabSz="825500">
      <a:defRPr sz="5000" b="1">
        <a:solidFill>
          <a:srgbClr val="FFFFFF"/>
        </a:solidFill>
        <a:latin typeface="Baskerville"/>
        <a:ea typeface="Baskerville"/>
        <a:cs typeface="Baskerville"/>
        <a:sym typeface="Baskerville"/>
      </a:defRPr>
    </a:lvl5pPr>
    <a:lvl6pPr indent="1143000" algn="ctr" defTabSz="825500">
      <a:defRPr sz="5000" b="1">
        <a:solidFill>
          <a:srgbClr val="FFFFFF"/>
        </a:solidFill>
        <a:latin typeface="Baskerville"/>
        <a:ea typeface="Baskerville"/>
        <a:cs typeface="Baskerville"/>
        <a:sym typeface="Baskerville"/>
      </a:defRPr>
    </a:lvl6pPr>
    <a:lvl7pPr indent="1371600" algn="ctr" defTabSz="825500">
      <a:defRPr sz="5000" b="1">
        <a:solidFill>
          <a:srgbClr val="FFFFFF"/>
        </a:solidFill>
        <a:latin typeface="Baskerville"/>
        <a:ea typeface="Baskerville"/>
        <a:cs typeface="Baskerville"/>
        <a:sym typeface="Baskerville"/>
      </a:defRPr>
    </a:lvl7pPr>
    <a:lvl8pPr indent="1600200" algn="ctr" defTabSz="825500">
      <a:defRPr sz="5000" b="1">
        <a:solidFill>
          <a:srgbClr val="FFFFFF"/>
        </a:solidFill>
        <a:latin typeface="Baskerville"/>
        <a:ea typeface="Baskerville"/>
        <a:cs typeface="Baskerville"/>
        <a:sym typeface="Baskerville"/>
      </a:defRPr>
    </a:lvl8pPr>
    <a:lvl9pPr indent="1828800" algn="ctr" defTabSz="825500">
      <a:defRPr sz="5000" b="1">
        <a:solidFill>
          <a:srgbClr val="FFFFFF"/>
        </a:solidFill>
        <a:latin typeface="Baskerville"/>
        <a:ea typeface="Baskerville"/>
        <a:cs typeface="Baskerville"/>
        <a:sym typeface="Baskervill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DCFF"/>
    <a:srgbClr val="89D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2" d="100"/>
          <a:sy n="52" d="100"/>
        </p:scale>
        <p:origin x="-672" y="-136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33810803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70BF41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-20569241" y="6668222"/>
            <a:ext cx="18356530" cy="2124112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-10440930" y="6469658"/>
            <a:ext cx="6901115" cy="3482707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78493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-20569241" y="6668222"/>
            <a:ext cx="18356530" cy="2124112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-10440930" y="6469658"/>
            <a:ext cx="6901115" cy="3482707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0688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-20569241" y="6668222"/>
            <a:ext cx="18356530" cy="2124112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-10440930" y="6469658"/>
            <a:ext cx="3367396" cy="3482707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-6904598" y="6469658"/>
            <a:ext cx="3367396" cy="3482707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9197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-20569241" y="6668222"/>
            <a:ext cx="18356530" cy="2124112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1225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-20569241" y="6668222"/>
            <a:ext cx="18356530" cy="984851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4263906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-20569241" y="6668222"/>
            <a:ext cx="18356530" cy="2124112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-10440930" y="6469658"/>
            <a:ext cx="3367396" cy="166101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-10440930" y="8289392"/>
            <a:ext cx="3367396" cy="166101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-6904598" y="6469658"/>
            <a:ext cx="3367396" cy="3482707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805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-20569241" y="6668222"/>
            <a:ext cx="18356530" cy="2124112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-10440930" y="6469658"/>
            <a:ext cx="3367396" cy="3482707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-6904598" y="6469658"/>
            <a:ext cx="3367396" cy="166101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-6904598" y="8289392"/>
            <a:ext cx="3367396" cy="166101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1867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-20569241" y="6668222"/>
            <a:ext cx="18356530" cy="2124112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-10440930" y="6469658"/>
            <a:ext cx="3367396" cy="166101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-6904598" y="6469658"/>
            <a:ext cx="3367396" cy="166101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-10440930" y="8289392"/>
            <a:ext cx="6901115" cy="166101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1436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-20569241" y="6668222"/>
            <a:ext cx="18356530" cy="2124112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-10440930" y="6469658"/>
            <a:ext cx="6901115" cy="166101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-10440930" y="8289392"/>
            <a:ext cx="6901115" cy="166101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6642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-20569241" y="6668222"/>
            <a:ext cx="18356530" cy="2124112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-10440930" y="6469658"/>
            <a:ext cx="3367396" cy="166101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-6904598" y="6469658"/>
            <a:ext cx="3367396" cy="166101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-6904598" y="8289392"/>
            <a:ext cx="3367396" cy="166101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-10440930" y="8289392"/>
            <a:ext cx="3367396" cy="166101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2121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00" i="1"/>
            </a:lvl1pPr>
            <a:lvl2pPr marL="0" indent="228600">
              <a:spcBef>
                <a:spcPts val="0"/>
              </a:spcBef>
              <a:buSzTx/>
              <a:buNone/>
              <a:defRPr sz="5600" i="1"/>
            </a:lvl2pPr>
            <a:lvl3pPr marL="0" indent="457200">
              <a:spcBef>
                <a:spcPts val="0"/>
              </a:spcBef>
              <a:buSzTx/>
              <a:buNone/>
              <a:defRPr sz="5600" i="1"/>
            </a:lvl3pPr>
            <a:lvl4pPr marL="0" indent="685800">
              <a:spcBef>
                <a:spcPts val="0"/>
              </a:spcBef>
              <a:buSzTx/>
              <a:buNone/>
              <a:defRPr sz="5600" i="1"/>
            </a:lvl4pPr>
            <a:lvl5pPr marL="0" indent="914400">
              <a:spcBef>
                <a:spcPts val="0"/>
              </a:spcBef>
              <a:buSzTx/>
              <a:buNone/>
              <a:defRPr sz="5600" i="1"/>
            </a:lvl5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5600" i="1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 i="0">
                <a:solidFill>
                  <a:srgbClr val="000000"/>
                </a:solidFill>
              </a:defRPr>
            </a:pPr>
            <a:r>
              <a:rPr sz="5600" i="1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 i="0">
                <a:solidFill>
                  <a:srgbClr val="000000"/>
                </a:solidFill>
              </a:defRPr>
            </a:pPr>
            <a:r>
              <a:rPr sz="5600" i="1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 i="0">
                <a:solidFill>
                  <a:srgbClr val="000000"/>
                </a:solidFill>
              </a:defRPr>
            </a:pPr>
            <a:r>
              <a:rPr sz="5600" i="1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 i="0">
                <a:solidFill>
                  <a:srgbClr val="000000"/>
                </a:solidFill>
              </a:defRPr>
            </a:pPr>
            <a:r>
              <a:rPr sz="5600" i="1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-20569241" y="6668222"/>
            <a:ext cx="18356530" cy="2124112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-10440930" y="6469658"/>
            <a:ext cx="6901115" cy="3482707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-10440930" y="6469658"/>
            <a:ext cx="6901115" cy="3482707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-9900161" y="6469658"/>
            <a:ext cx="5818707" cy="3482707"/>
          </a:xfrm>
          <a:prstGeom prst="rect">
            <a:avLst/>
          </a:prstGeom>
          <a:ln>
            <a:noFill/>
          </a:ln>
        </p:spPr>
      </p:pic>
      <p:pic>
        <p:nvPicPr>
          <p:cNvPr id="39" name="Picture 38"/>
          <p:cNvPicPr/>
          <p:nvPr/>
        </p:nvPicPr>
        <p:blipFill>
          <a:blip r:embed="rId2"/>
          <a:stretch/>
        </p:blipFill>
        <p:spPr>
          <a:xfrm>
            <a:off x="-9900161" y="6469658"/>
            <a:ext cx="5818707" cy="348270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3289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70BF41"/>
                </a:solidFill>
              </a:rP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70BF41"/>
                </a:solidFill>
              </a:rP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 algn="l">
              <a:spcBef>
                <a:spcPts val="4500"/>
              </a:spcBef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1117600" indent="-558800" algn="l">
              <a:spcBef>
                <a:spcPts val="4500"/>
              </a:spcBef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676400" indent="-558800" algn="l">
              <a:spcBef>
                <a:spcPts val="4500"/>
              </a:spcBef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2235200" indent="-558800" algn="l">
              <a:spcBef>
                <a:spcPts val="4500"/>
              </a:spcBef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2794000" indent="-558800" algn="l">
              <a:spcBef>
                <a:spcPts val="4500"/>
              </a:spcBef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4500"/>
              <a:t>Body Level One</a:t>
            </a:r>
          </a:p>
          <a:p>
            <a:pPr lvl="1">
              <a:defRPr sz="1800"/>
            </a:pPr>
            <a:r>
              <a:rPr sz="4500"/>
              <a:t>Body Level Two</a:t>
            </a:r>
          </a:p>
          <a:p>
            <a:pPr lvl="2">
              <a:defRPr sz="1800"/>
            </a:pPr>
            <a:r>
              <a:rPr sz="4500"/>
              <a:t>Body Level Three</a:t>
            </a:r>
          </a:p>
          <a:p>
            <a:pPr lvl="3">
              <a:defRPr sz="1800"/>
            </a:pPr>
            <a:r>
              <a:rPr sz="4500"/>
              <a:t>Body Level Four</a:t>
            </a:r>
          </a:p>
          <a:p>
            <a:pPr lvl="4">
              <a:defRPr sz="1800"/>
            </a:pPr>
            <a:r>
              <a:rPr sz="45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lmsln-w.png"/>
          <p:cNvPicPr/>
          <p:nvPr/>
        </p:nvPicPr>
        <p:blipFill>
          <a:blip r:embed="rId2">
            <a:alphaModFix amt="20000"/>
            <a:extLst/>
          </a:blip>
          <a:stretch>
            <a:fillRect/>
          </a:stretch>
        </p:blipFill>
        <p:spPr>
          <a:xfrm>
            <a:off x="618223" y="564183"/>
            <a:ext cx="4952799" cy="15346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82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70BF41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Five</a:t>
            </a:r>
          </a:p>
        </p:txBody>
      </p:sp>
      <p:pic>
        <p:nvPicPr>
          <p:cNvPr id="4" name="elmsln-w.png"/>
          <p:cNvPicPr/>
          <p:nvPr/>
        </p:nvPicPr>
        <p:blipFill>
          <a:blip r:embed="rId11">
            <a:alphaModFix amt="19804"/>
            <a:extLst/>
          </a:blip>
          <a:stretch>
            <a:fillRect/>
          </a:stretch>
        </p:blipFill>
        <p:spPr>
          <a:xfrm>
            <a:off x="618223" y="564183"/>
            <a:ext cx="4952799" cy="1534670"/>
          </a:xfrm>
          <a:prstGeom prst="rect">
            <a:avLst/>
          </a:prstGeom>
          <a:ln w="12700">
            <a:miter lim="400000"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9" r:id="rId7"/>
    <p:sldLayoutId id="2147483660" r:id="rId8"/>
  </p:sldLayoutIdLst>
  <p:transition xmlns:p14="http://schemas.microsoft.com/office/powerpoint/2010/main" spd="med"/>
  <p:txStyles>
    <p:titleStyle>
      <a:lvl1pPr algn="ctr" defTabSz="825500">
        <a:defRPr sz="11200">
          <a:solidFill>
            <a:srgbClr val="70BF41"/>
          </a:solidFill>
          <a:latin typeface="+mj-lt"/>
          <a:ea typeface="+mj-ea"/>
          <a:cs typeface="+mj-cs"/>
          <a:sym typeface="Vollkorn Regular"/>
        </a:defRPr>
      </a:lvl1pPr>
      <a:lvl2pPr indent="228600" algn="ctr" defTabSz="825500">
        <a:defRPr sz="11200">
          <a:solidFill>
            <a:srgbClr val="70BF41"/>
          </a:solidFill>
          <a:latin typeface="+mj-lt"/>
          <a:ea typeface="+mj-ea"/>
          <a:cs typeface="+mj-cs"/>
          <a:sym typeface="Vollkorn Regular"/>
        </a:defRPr>
      </a:lvl2pPr>
      <a:lvl3pPr indent="457200" algn="ctr" defTabSz="825500">
        <a:defRPr sz="11200">
          <a:solidFill>
            <a:srgbClr val="70BF41"/>
          </a:solidFill>
          <a:latin typeface="+mj-lt"/>
          <a:ea typeface="+mj-ea"/>
          <a:cs typeface="+mj-cs"/>
          <a:sym typeface="Vollkorn Regular"/>
        </a:defRPr>
      </a:lvl3pPr>
      <a:lvl4pPr indent="685800" algn="ctr" defTabSz="825500">
        <a:defRPr sz="11200">
          <a:solidFill>
            <a:srgbClr val="70BF41"/>
          </a:solidFill>
          <a:latin typeface="+mj-lt"/>
          <a:ea typeface="+mj-ea"/>
          <a:cs typeface="+mj-cs"/>
          <a:sym typeface="Vollkorn Regular"/>
        </a:defRPr>
      </a:lvl4pPr>
      <a:lvl5pPr indent="914400" algn="ctr" defTabSz="825500">
        <a:defRPr sz="11200">
          <a:solidFill>
            <a:srgbClr val="70BF41"/>
          </a:solidFill>
          <a:latin typeface="+mj-lt"/>
          <a:ea typeface="+mj-ea"/>
          <a:cs typeface="+mj-cs"/>
          <a:sym typeface="Vollkorn Regular"/>
        </a:defRPr>
      </a:lvl5pPr>
      <a:lvl6pPr indent="1143000" algn="ctr" defTabSz="825500">
        <a:defRPr sz="11200">
          <a:solidFill>
            <a:srgbClr val="70BF41"/>
          </a:solidFill>
          <a:latin typeface="+mj-lt"/>
          <a:ea typeface="+mj-ea"/>
          <a:cs typeface="+mj-cs"/>
          <a:sym typeface="Vollkorn Regular"/>
        </a:defRPr>
      </a:lvl6pPr>
      <a:lvl7pPr indent="1371600" algn="ctr" defTabSz="825500">
        <a:defRPr sz="11200">
          <a:solidFill>
            <a:srgbClr val="70BF41"/>
          </a:solidFill>
          <a:latin typeface="+mj-lt"/>
          <a:ea typeface="+mj-ea"/>
          <a:cs typeface="+mj-cs"/>
          <a:sym typeface="Vollkorn Regular"/>
        </a:defRPr>
      </a:lvl7pPr>
      <a:lvl8pPr indent="1600200" algn="ctr" defTabSz="825500">
        <a:defRPr sz="11200">
          <a:solidFill>
            <a:srgbClr val="70BF41"/>
          </a:solidFill>
          <a:latin typeface="+mj-lt"/>
          <a:ea typeface="+mj-ea"/>
          <a:cs typeface="+mj-cs"/>
          <a:sym typeface="Vollkorn Regular"/>
        </a:defRPr>
      </a:lvl8pPr>
      <a:lvl9pPr indent="1828800" algn="ctr" defTabSz="825500">
        <a:defRPr sz="11200">
          <a:solidFill>
            <a:srgbClr val="70BF41"/>
          </a:solidFill>
          <a:latin typeface="+mj-lt"/>
          <a:ea typeface="+mj-ea"/>
          <a:cs typeface="+mj-cs"/>
          <a:sym typeface="Vollkorn Regular"/>
        </a:defRPr>
      </a:lvl9pPr>
    </p:titleStyle>
    <p:bodyStyle>
      <a:lvl1pPr marL="635000" indent="-635000" algn="ctr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j-lt"/>
          <a:ea typeface="+mj-ea"/>
          <a:cs typeface="+mj-cs"/>
          <a:sym typeface="Vollkorn Regular"/>
        </a:defRPr>
      </a:lvl1pPr>
      <a:lvl2pPr marL="1270000" indent="-635000" algn="ctr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j-lt"/>
          <a:ea typeface="+mj-ea"/>
          <a:cs typeface="+mj-cs"/>
          <a:sym typeface="Vollkorn Regular"/>
        </a:defRPr>
      </a:lvl2pPr>
      <a:lvl3pPr marL="1905000" indent="-635000" algn="ctr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j-lt"/>
          <a:ea typeface="+mj-ea"/>
          <a:cs typeface="+mj-cs"/>
          <a:sym typeface="Vollkorn Regular"/>
        </a:defRPr>
      </a:lvl3pPr>
      <a:lvl4pPr marL="2540000" indent="-635000" algn="ctr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j-lt"/>
          <a:ea typeface="+mj-ea"/>
          <a:cs typeface="+mj-cs"/>
          <a:sym typeface="Vollkorn Regular"/>
        </a:defRPr>
      </a:lvl4pPr>
      <a:lvl5pPr marL="3175000" indent="-635000" algn="ctr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j-lt"/>
          <a:ea typeface="+mj-ea"/>
          <a:cs typeface="+mj-cs"/>
          <a:sym typeface="Vollkorn Regular"/>
        </a:defRPr>
      </a:lvl5pPr>
      <a:lvl6pPr marL="3810000" indent="-635000" algn="ctr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j-lt"/>
          <a:ea typeface="+mj-ea"/>
          <a:cs typeface="+mj-cs"/>
          <a:sym typeface="Vollkorn Regular"/>
        </a:defRPr>
      </a:lvl6pPr>
      <a:lvl7pPr marL="4445000" indent="-635000" algn="ctr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j-lt"/>
          <a:ea typeface="+mj-ea"/>
          <a:cs typeface="+mj-cs"/>
          <a:sym typeface="Vollkorn Regular"/>
        </a:defRPr>
      </a:lvl7pPr>
      <a:lvl8pPr marL="5080000" indent="-635000" algn="ctr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j-lt"/>
          <a:ea typeface="+mj-ea"/>
          <a:cs typeface="+mj-cs"/>
          <a:sym typeface="Vollkorn Regular"/>
        </a:defRPr>
      </a:lvl8pPr>
      <a:lvl9pPr marL="5715000" indent="-635000" algn="ctr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j-lt"/>
          <a:ea typeface="+mj-ea"/>
          <a:cs typeface="+mj-cs"/>
          <a:sym typeface="Vollkorn Regular"/>
        </a:defRPr>
      </a:lvl9pPr>
    </p:bodyStyle>
    <p:otherStyle>
      <a:lvl1pPr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871" y="1161338"/>
            <a:ext cx="21671678" cy="1988906"/>
          </a:xfrm>
          <a:prstGeom prst="rect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/>
          <a:lstStyle/>
          <a:p>
            <a:pPr defTabSz="987461" rtl="0"/>
            <a:r>
              <a:rPr lang="en-US" sz="6900" b="0" kern="1200">
                <a:latin typeface="Ubuntu"/>
                <a:ea typeface="DejaVu Sans"/>
                <a:cs typeface="DejaVu Sans"/>
              </a:rPr>
              <a:t>Baltimore Drupal Camp</a:t>
            </a:r>
            <a:endParaRPr sz="3900" b="0" kern="120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7" name="Picture 18"/>
          <p:cNvPicPr/>
          <p:nvPr/>
        </p:nvPicPr>
        <p:blipFill>
          <a:blip r:embed="rId14"/>
          <a:stretch/>
        </p:blipFill>
        <p:spPr>
          <a:xfrm>
            <a:off x="662681" y="647292"/>
            <a:ext cx="4824249" cy="3313536"/>
          </a:xfrm>
          <a:prstGeom prst="rect">
            <a:avLst/>
          </a:prstGeom>
          <a:ln>
            <a:noFill/>
          </a:ln>
        </p:spPr>
      </p:pic>
      <p:sp>
        <p:nvSpPr>
          <p:cNvPr id="2" name="CustomShape 2"/>
          <p:cNvSpPr/>
          <p:nvPr/>
        </p:nvSpPr>
        <p:spPr>
          <a:xfrm>
            <a:off x="17029426" y="12111096"/>
            <a:ext cx="7347837" cy="1159378"/>
          </a:xfrm>
          <a:prstGeom prst="rect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/>
          <a:lstStyle/>
          <a:p>
            <a:pPr defTabSz="987461" rtl="0"/>
            <a:r>
              <a:rPr lang="en-US" sz="5200" b="0" kern="1200">
                <a:latin typeface="Ubuntu"/>
                <a:ea typeface="DejaVu Sans"/>
                <a:cs typeface="DejaVu Sans"/>
              </a:rPr>
              <a:t>Oct. 9th 2015</a:t>
            </a:r>
            <a:endParaRPr sz="3900" b="0" kern="120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3" name="Picture 20"/>
          <p:cNvPicPr/>
          <p:nvPr/>
        </p:nvPicPr>
        <p:blipFill>
          <a:blip r:embed="rId15"/>
          <a:stretch/>
        </p:blipFill>
        <p:spPr>
          <a:xfrm>
            <a:off x="16877036" y="1245597"/>
            <a:ext cx="3674789" cy="1944490"/>
          </a:xfrm>
          <a:prstGeom prst="rect">
            <a:avLst/>
          </a:prstGeom>
          <a:ln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title"/>
          </p:nvPr>
        </p:nvSpPr>
        <p:spPr>
          <a:xfrm>
            <a:off x="-20570112" y="6668875"/>
            <a:ext cx="18356530" cy="2124112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body"/>
          </p:nvPr>
        </p:nvSpPr>
        <p:spPr>
          <a:xfrm>
            <a:off x="-10441801" y="6470312"/>
            <a:ext cx="6901115" cy="3482707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60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60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60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6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6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6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6000">
                <a:latin typeface="Arial"/>
              </a:rPr>
              <a:t>Seventh Outline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4303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jpeg"/><Relationship Id="rId17" Type="http://schemas.openxmlformats.org/officeDocument/2006/relationships/image" Target="../media/image22.jpe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e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gif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jpg"/><Relationship Id="rId3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drupal.org/node/2370309%23comment-10368929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github.com/elmsln/elmsln/blob/master/scripts/install/handsfree/centos/centos-install.sh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drupal.psu.edu/blog/post/purespeed-php-tuning" TargetMode="External"/><Relationship Id="rId3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drupal.psu.edu/blog/post/purespeed-cache-bin-backends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drupal.psu.edu/blog/post/purespeed-core-patching" TargetMode="External"/><Relationship Id="rId3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drupal.psu.edu/blog/post/dslm-multi-sites-steroids" TargetMode="External"/><Relationship Id="rId3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github.com/btopro/elmsln-vagrant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pure.speed/" TargetMode="External"/><Relationship Id="rId3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871" y="1161338"/>
            <a:ext cx="21671678" cy="1988906"/>
          </a:xfrm>
          <a:prstGeom prst="rect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/>
          <a:lstStyle/>
          <a:p>
            <a:pPr defTabSz="987448" rtl="0"/>
            <a:r>
              <a:rPr lang="en-US" sz="6900" b="0" kern="1200" dirty="0">
                <a:latin typeface="Ubuntu"/>
                <a:ea typeface="DejaVu Sans"/>
                <a:cs typeface="DejaVu Sans"/>
              </a:rPr>
              <a:t>Baltimore Drupal Camp</a:t>
            </a:r>
            <a:endParaRPr sz="3900" b="0" kern="120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119" name="Picture 4"/>
          <p:cNvPicPr/>
          <p:nvPr/>
        </p:nvPicPr>
        <p:blipFill>
          <a:blip r:embed="rId2"/>
          <a:stretch/>
        </p:blipFill>
        <p:spPr>
          <a:xfrm>
            <a:off x="662681" y="3484014"/>
            <a:ext cx="8447661" cy="1657095"/>
          </a:xfrm>
          <a:prstGeom prst="rect">
            <a:avLst/>
          </a:prstGeom>
          <a:ln>
            <a:noFill/>
          </a:ln>
        </p:spPr>
      </p:pic>
      <p:pic>
        <p:nvPicPr>
          <p:cNvPr id="120" name="Picture 5"/>
          <p:cNvPicPr/>
          <p:nvPr/>
        </p:nvPicPr>
        <p:blipFill>
          <a:blip r:embed="rId3"/>
          <a:stretch/>
        </p:blipFill>
        <p:spPr>
          <a:xfrm>
            <a:off x="4343566" y="8673457"/>
            <a:ext cx="7149294" cy="1163951"/>
          </a:xfrm>
          <a:prstGeom prst="rect">
            <a:avLst/>
          </a:prstGeom>
          <a:ln>
            <a:noFill/>
          </a:ln>
        </p:spPr>
      </p:pic>
      <p:pic>
        <p:nvPicPr>
          <p:cNvPr id="121" name="Picture 6"/>
          <p:cNvPicPr/>
          <p:nvPr/>
        </p:nvPicPr>
        <p:blipFill>
          <a:blip r:embed="rId4"/>
          <a:stretch/>
        </p:blipFill>
        <p:spPr>
          <a:xfrm>
            <a:off x="883865" y="5696304"/>
            <a:ext cx="7191092" cy="2762913"/>
          </a:xfrm>
          <a:prstGeom prst="rect">
            <a:avLst/>
          </a:prstGeom>
          <a:ln>
            <a:noFill/>
          </a:ln>
        </p:spPr>
      </p:pic>
      <p:pic>
        <p:nvPicPr>
          <p:cNvPr id="122" name="Picture 7"/>
          <p:cNvPicPr/>
          <p:nvPr/>
        </p:nvPicPr>
        <p:blipFill>
          <a:blip r:embed="rId5"/>
          <a:stretch/>
        </p:blipFill>
        <p:spPr>
          <a:xfrm>
            <a:off x="21467910" y="7819109"/>
            <a:ext cx="2518363" cy="1838676"/>
          </a:xfrm>
          <a:prstGeom prst="rect">
            <a:avLst/>
          </a:prstGeom>
          <a:ln>
            <a:noFill/>
          </a:ln>
        </p:spPr>
      </p:pic>
      <p:pic>
        <p:nvPicPr>
          <p:cNvPr id="123" name="Picture 8"/>
          <p:cNvPicPr/>
          <p:nvPr/>
        </p:nvPicPr>
        <p:blipFill>
          <a:blip r:embed="rId6"/>
          <a:stretch/>
        </p:blipFill>
        <p:spPr>
          <a:xfrm>
            <a:off x="1098954" y="9083648"/>
            <a:ext cx="2109956" cy="780539"/>
          </a:xfrm>
          <a:prstGeom prst="rect">
            <a:avLst/>
          </a:prstGeom>
          <a:ln>
            <a:noFill/>
          </a:ln>
        </p:spPr>
      </p:pic>
      <p:sp>
        <p:nvSpPr>
          <p:cNvPr id="124" name="CustomShape 2"/>
          <p:cNvSpPr/>
          <p:nvPr/>
        </p:nvSpPr>
        <p:spPr>
          <a:xfrm>
            <a:off x="17029426" y="12111096"/>
            <a:ext cx="7347837" cy="1159378"/>
          </a:xfrm>
          <a:prstGeom prst="rect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/>
          <a:lstStyle/>
          <a:p>
            <a:pPr defTabSz="987448" rtl="0"/>
            <a:r>
              <a:rPr lang="en-US" sz="5200" b="0" kern="1200">
                <a:latin typeface="Ubuntu"/>
                <a:ea typeface="DejaVu Sans"/>
                <a:cs typeface="DejaVu Sans"/>
              </a:rPr>
              <a:t>Oct. 9th 2015</a:t>
            </a:r>
            <a:endParaRPr sz="3900" b="0" kern="120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25" name="CustomShape 3"/>
          <p:cNvSpPr/>
          <p:nvPr/>
        </p:nvSpPr>
        <p:spPr>
          <a:xfrm>
            <a:off x="8625305" y="6470311"/>
            <a:ext cx="8401509" cy="1657095"/>
          </a:xfrm>
          <a:prstGeom prst="rect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/>
          <a:lstStyle/>
          <a:p>
            <a:pPr defTabSz="987448" rtl="0"/>
            <a:r>
              <a:rPr lang="en-US" sz="11700" b="0" kern="1200" dirty="0">
                <a:latin typeface="Ubuntu"/>
                <a:ea typeface="DejaVu Sans"/>
                <a:cs typeface="DejaVu Sans"/>
              </a:rPr>
              <a:t>Welcome</a:t>
            </a:r>
            <a:endParaRPr sz="3900" b="0" kern="120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126" name="Picture 11"/>
          <p:cNvPicPr/>
          <p:nvPr/>
        </p:nvPicPr>
        <p:blipFill>
          <a:blip r:embed="rId7"/>
          <a:stretch/>
        </p:blipFill>
        <p:spPr>
          <a:xfrm>
            <a:off x="9284503" y="3856974"/>
            <a:ext cx="7143198" cy="2522546"/>
          </a:xfrm>
          <a:prstGeom prst="rect">
            <a:avLst/>
          </a:prstGeom>
          <a:ln>
            <a:noFill/>
          </a:ln>
        </p:spPr>
      </p:pic>
      <p:pic>
        <p:nvPicPr>
          <p:cNvPr id="127" name="Picture 12"/>
          <p:cNvPicPr/>
          <p:nvPr/>
        </p:nvPicPr>
        <p:blipFill>
          <a:blip r:embed="rId8"/>
          <a:stretch/>
        </p:blipFill>
        <p:spPr>
          <a:xfrm>
            <a:off x="15945276" y="3158735"/>
            <a:ext cx="7588179" cy="1877213"/>
          </a:xfrm>
          <a:prstGeom prst="rect">
            <a:avLst/>
          </a:prstGeom>
          <a:ln>
            <a:noFill/>
          </a:ln>
        </p:spPr>
      </p:pic>
      <p:pic>
        <p:nvPicPr>
          <p:cNvPr id="128" name="Picture 13"/>
          <p:cNvPicPr/>
          <p:nvPr/>
        </p:nvPicPr>
        <p:blipFill>
          <a:blip r:embed="rId9"/>
          <a:stretch/>
        </p:blipFill>
        <p:spPr>
          <a:xfrm>
            <a:off x="16564418" y="4453319"/>
            <a:ext cx="8128947" cy="4711322"/>
          </a:xfrm>
          <a:prstGeom prst="rect">
            <a:avLst/>
          </a:prstGeom>
          <a:ln>
            <a:noFill/>
          </a:ln>
        </p:spPr>
      </p:pic>
      <p:pic>
        <p:nvPicPr>
          <p:cNvPr id="129" name="Picture 14"/>
          <p:cNvPicPr/>
          <p:nvPr/>
        </p:nvPicPr>
        <p:blipFill>
          <a:blip r:embed="rId10"/>
          <a:stretch/>
        </p:blipFill>
        <p:spPr>
          <a:xfrm>
            <a:off x="13591495" y="8466402"/>
            <a:ext cx="6818389" cy="1073160"/>
          </a:xfrm>
          <a:prstGeom prst="rect">
            <a:avLst/>
          </a:prstGeom>
          <a:ln>
            <a:noFill/>
          </a:ln>
        </p:spPr>
      </p:pic>
      <p:pic>
        <p:nvPicPr>
          <p:cNvPr id="130" name="Picture 15"/>
          <p:cNvPicPr/>
          <p:nvPr/>
        </p:nvPicPr>
        <p:blipFill>
          <a:blip r:embed="rId11"/>
          <a:stretch/>
        </p:blipFill>
        <p:spPr>
          <a:xfrm>
            <a:off x="3417031" y="12160738"/>
            <a:ext cx="5849185" cy="1047033"/>
          </a:xfrm>
          <a:prstGeom prst="rect">
            <a:avLst/>
          </a:prstGeom>
          <a:ln>
            <a:noFill/>
          </a:ln>
        </p:spPr>
      </p:pic>
      <p:pic>
        <p:nvPicPr>
          <p:cNvPr id="131" name="Picture 16"/>
          <p:cNvPicPr/>
          <p:nvPr/>
        </p:nvPicPr>
        <p:blipFill>
          <a:blip r:embed="rId12"/>
          <a:stretch/>
        </p:blipFill>
        <p:spPr>
          <a:xfrm>
            <a:off x="11424067" y="10172484"/>
            <a:ext cx="4109320" cy="1227961"/>
          </a:xfrm>
          <a:prstGeom prst="rect">
            <a:avLst/>
          </a:prstGeom>
          <a:ln>
            <a:noFill/>
          </a:ln>
        </p:spPr>
      </p:pic>
      <p:pic>
        <p:nvPicPr>
          <p:cNvPr id="132" name="Picture 17"/>
          <p:cNvPicPr/>
          <p:nvPr/>
        </p:nvPicPr>
        <p:blipFill>
          <a:blip r:embed="rId13"/>
          <a:stretch/>
        </p:blipFill>
        <p:spPr>
          <a:xfrm>
            <a:off x="998811" y="11071247"/>
            <a:ext cx="1367161" cy="2081003"/>
          </a:xfrm>
          <a:prstGeom prst="rect">
            <a:avLst/>
          </a:prstGeom>
          <a:ln>
            <a:noFill/>
          </a:ln>
        </p:spPr>
      </p:pic>
      <p:pic>
        <p:nvPicPr>
          <p:cNvPr id="133" name="Picture 18"/>
          <p:cNvPicPr/>
          <p:nvPr/>
        </p:nvPicPr>
        <p:blipFill>
          <a:blip r:embed="rId14"/>
          <a:stretch/>
        </p:blipFill>
        <p:spPr>
          <a:xfrm>
            <a:off x="3355205" y="10595086"/>
            <a:ext cx="6819259" cy="920971"/>
          </a:xfrm>
          <a:prstGeom prst="rect">
            <a:avLst/>
          </a:prstGeom>
          <a:ln>
            <a:noFill/>
          </a:ln>
        </p:spPr>
      </p:pic>
      <p:pic>
        <p:nvPicPr>
          <p:cNvPr id="134" name="Picture 19"/>
          <p:cNvPicPr/>
          <p:nvPr/>
        </p:nvPicPr>
        <p:blipFill>
          <a:blip r:embed="rId15"/>
          <a:stretch/>
        </p:blipFill>
        <p:spPr>
          <a:xfrm>
            <a:off x="19017470" y="10407626"/>
            <a:ext cx="4019627" cy="960161"/>
          </a:xfrm>
          <a:prstGeom prst="rect">
            <a:avLst/>
          </a:prstGeom>
          <a:ln>
            <a:noFill/>
          </a:ln>
        </p:spPr>
      </p:pic>
      <p:pic>
        <p:nvPicPr>
          <p:cNvPr id="135" name="Picture 20"/>
          <p:cNvPicPr/>
          <p:nvPr/>
        </p:nvPicPr>
        <p:blipFill>
          <a:blip r:embed="rId16"/>
          <a:stretch/>
        </p:blipFill>
        <p:spPr>
          <a:xfrm>
            <a:off x="8938794" y="11709396"/>
            <a:ext cx="4778968" cy="372307"/>
          </a:xfrm>
          <a:prstGeom prst="rect">
            <a:avLst/>
          </a:prstGeom>
          <a:ln>
            <a:noFill/>
          </a:ln>
        </p:spPr>
      </p:pic>
      <p:pic>
        <p:nvPicPr>
          <p:cNvPr id="136" name="Picture 21"/>
          <p:cNvPicPr/>
          <p:nvPr/>
        </p:nvPicPr>
        <p:blipFill>
          <a:blip r:embed="rId17"/>
          <a:stretch/>
        </p:blipFill>
        <p:spPr>
          <a:xfrm>
            <a:off x="11118415" y="12258059"/>
            <a:ext cx="4506406" cy="1231227"/>
          </a:xfrm>
          <a:prstGeom prst="rect">
            <a:avLst/>
          </a:prstGeom>
          <a:ln>
            <a:noFill/>
          </a:ln>
        </p:spPr>
      </p:pic>
      <p:pic>
        <p:nvPicPr>
          <p:cNvPr id="137" name="Picture 22"/>
          <p:cNvPicPr/>
          <p:nvPr/>
        </p:nvPicPr>
        <p:blipFill>
          <a:blip r:embed="rId18"/>
          <a:stretch/>
        </p:blipFill>
        <p:spPr>
          <a:xfrm>
            <a:off x="581696" y="10128722"/>
            <a:ext cx="1873098" cy="713916"/>
          </a:xfrm>
          <a:prstGeom prst="rect">
            <a:avLst/>
          </a:prstGeom>
          <a:ln>
            <a:noFill/>
          </a:ln>
        </p:spPr>
      </p:pic>
      <p:pic>
        <p:nvPicPr>
          <p:cNvPr id="138" name="Picture 23"/>
          <p:cNvPicPr/>
          <p:nvPr/>
        </p:nvPicPr>
        <p:blipFill>
          <a:blip r:embed="rId19"/>
          <a:stretch/>
        </p:blipFill>
        <p:spPr>
          <a:xfrm>
            <a:off x="16493882" y="10252824"/>
            <a:ext cx="1552642" cy="116460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860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Front end performance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dirty="0" err="1" smtClean="0"/>
              <a:t>Yslow</a:t>
            </a:r>
            <a:endParaRPr lang="en-US" sz="4400" dirty="0" smtClean="0"/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Firefox / Chrome plugin by Yahoo</a:t>
            </a:r>
          </a:p>
        </p:txBody>
      </p:sp>
      <p:pic>
        <p:nvPicPr>
          <p:cNvPr id="2" name="Picture 1" descr="2015-10-02_22-23-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584" y="5380182"/>
            <a:ext cx="20863316" cy="6650182"/>
          </a:xfrm>
          <a:prstGeom prst="rect">
            <a:avLst/>
          </a:prstGeom>
        </p:spPr>
      </p:pic>
      <p:pic>
        <p:nvPicPr>
          <p:cNvPr id="4" name="Picture 3" descr="2015-10-02_22-23-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4590" y="952500"/>
            <a:ext cx="1700310" cy="188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735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Front end performance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dirty="0" err="1" smtClean="0"/>
              <a:t>PageSpeed</a:t>
            </a:r>
            <a:endParaRPr lang="en-US" sz="4400" dirty="0" smtClean="0"/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Chrome, right click -&gt; inspect element -&gt; Audits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Select Reload page and Audit on Load -&gt; Run</a:t>
            </a:r>
          </a:p>
        </p:txBody>
      </p:sp>
      <p:pic>
        <p:nvPicPr>
          <p:cNvPr id="2" name="Picture 1" descr="2015-10-02_22-29-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25" y="5726544"/>
            <a:ext cx="12795429" cy="722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383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Front end performance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dirty="0" err="1" smtClean="0"/>
              <a:t>Webpagetest.org</a:t>
            </a:r>
            <a:endParaRPr lang="en-US" sz="4400" dirty="0" smtClean="0"/>
          </a:p>
          <a:p>
            <a:pPr marL="0" indent="0" algn="l">
              <a:spcBef>
                <a:spcPts val="0"/>
              </a:spcBef>
              <a:buNone/>
            </a:pPr>
            <a:endParaRPr lang="en-US" sz="4400" dirty="0" smtClean="0"/>
          </a:p>
        </p:txBody>
      </p:sp>
      <p:pic>
        <p:nvPicPr>
          <p:cNvPr id="2" name="Picture 1" descr="2015-10-02_22-32-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99" y="4204671"/>
            <a:ext cx="13945755" cy="915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426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Asset Delivery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dirty="0" smtClean="0"/>
              <a:t>Deliver assets logically</a:t>
            </a:r>
          </a:p>
          <a:p>
            <a:pPr lvl="1" algn="l">
              <a:spcBef>
                <a:spcPts val="0"/>
              </a:spcBef>
            </a:pPr>
            <a:r>
              <a:rPr lang="en-US" sz="4400" dirty="0" err="1" smtClean="0"/>
              <a:t>Etags</a:t>
            </a:r>
            <a:r>
              <a:rPr lang="en-US" sz="4400" dirty="0" smtClean="0"/>
              <a:t> that make sense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Expire headers that make sense (far in the future for static assets)</a:t>
            </a:r>
          </a:p>
          <a:p>
            <a:pPr marL="635000" lvl="1" indent="0" algn="l">
              <a:spcBef>
                <a:spcPts val="0"/>
              </a:spcBef>
              <a:buNone/>
            </a:pPr>
            <a:endParaRPr lang="en-US" sz="4400" dirty="0"/>
          </a:p>
          <a:p>
            <a:pPr marL="635000" lvl="1" indent="0" algn="l">
              <a:spcBef>
                <a:spcPts val="0"/>
              </a:spcBef>
              <a:buNone/>
            </a:pPr>
            <a:endParaRPr lang="en-US" sz="4400" dirty="0" smtClean="0"/>
          </a:p>
          <a:p>
            <a:pPr algn="l">
              <a:spcBef>
                <a:spcPts val="0"/>
              </a:spcBef>
            </a:pPr>
            <a:r>
              <a:rPr lang="en-US" sz="4400" dirty="0" smtClean="0"/>
              <a:t>Logical headers = less requests on future page loads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Which makes Apache happy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Your users happy!</a:t>
            </a:r>
            <a:endParaRPr lang="en-US" sz="4400" dirty="0"/>
          </a:p>
        </p:txBody>
      </p:sp>
      <p:pic>
        <p:nvPicPr>
          <p:cNvPr id="2" name="Picture 1" descr="doodle-ki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284" y="8243454"/>
            <a:ext cx="7340616" cy="4895273"/>
          </a:xfrm>
          <a:prstGeom prst="rect">
            <a:avLst/>
          </a:prstGeom>
        </p:spPr>
      </p:pic>
      <p:pic>
        <p:nvPicPr>
          <p:cNvPr id="4" name="Picture 3" descr="file0003397314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4677" y="952500"/>
            <a:ext cx="4900223" cy="32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611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JS / CSS blocking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dirty="0" err="1" smtClean="0"/>
              <a:t>AdvAgg</a:t>
            </a:r>
            <a:endParaRPr lang="en-US" sz="4400" dirty="0" smtClean="0"/>
          </a:p>
          <a:p>
            <a:pPr lvl="1" algn="l">
              <a:spcBef>
                <a:spcPts val="0"/>
              </a:spcBef>
            </a:pPr>
            <a:r>
              <a:rPr lang="en-US" sz="4400" dirty="0"/>
              <a:t>https://www.drupal.org/project</a:t>
            </a:r>
            <a:r>
              <a:rPr lang="en-US" sz="4400" dirty="0" smtClean="0"/>
              <a:t>/advagg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Turn on modify and bundler sub-modules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Push for 2 groupings of </a:t>
            </a:r>
            <a:r>
              <a:rPr lang="en-US" sz="4400" dirty="0" err="1" smtClean="0"/>
              <a:t>css</a:t>
            </a:r>
            <a:r>
              <a:rPr lang="en-US" sz="4400" dirty="0" smtClean="0"/>
              <a:t> / </a:t>
            </a:r>
            <a:r>
              <a:rPr lang="en-US" sz="4400" dirty="0" err="1" smtClean="0"/>
              <a:t>js</a:t>
            </a:r>
            <a:r>
              <a:rPr lang="en-US" sz="4400" dirty="0" smtClean="0"/>
              <a:t> on bundler settings page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Modifier</a:t>
            </a:r>
          </a:p>
          <a:p>
            <a:pPr lvl="2" algn="l">
              <a:spcBef>
                <a:spcPts val="0"/>
              </a:spcBef>
            </a:pPr>
            <a:r>
              <a:rPr lang="en-US" sz="4400" dirty="0"/>
              <a:t>Basically check everything that doesn’t sound </a:t>
            </a:r>
            <a:r>
              <a:rPr lang="en-US" sz="4400" dirty="0" smtClean="0"/>
              <a:t>evil</a:t>
            </a:r>
          </a:p>
          <a:p>
            <a:pPr lvl="2" algn="l">
              <a:spcBef>
                <a:spcPts val="0"/>
              </a:spcBef>
            </a:pPr>
            <a:r>
              <a:rPr lang="en-US" sz="4400" dirty="0" smtClean="0"/>
              <a:t>Use modify to push </a:t>
            </a:r>
            <a:r>
              <a:rPr lang="en-US" sz="4400" dirty="0" err="1" smtClean="0"/>
              <a:t>js</a:t>
            </a:r>
            <a:r>
              <a:rPr lang="en-US" sz="4400" dirty="0" smtClean="0"/>
              <a:t> into the bottom of the page</a:t>
            </a:r>
          </a:p>
          <a:p>
            <a:pPr lvl="3" algn="l">
              <a:spcBef>
                <a:spcPts val="0"/>
              </a:spcBef>
            </a:pPr>
            <a:r>
              <a:rPr lang="en-US" sz="4400" dirty="0" smtClean="0"/>
              <a:t>Careful, JS needs to be well formed!</a:t>
            </a:r>
          </a:p>
          <a:p>
            <a:pPr marL="1270000" lvl="2" indent="0" algn="l">
              <a:spcBef>
                <a:spcPts val="0"/>
              </a:spcBef>
              <a:buNone/>
            </a:pPr>
            <a:endParaRPr lang="en-US" sz="4400" dirty="0" smtClean="0"/>
          </a:p>
          <a:p>
            <a:pPr algn="l">
              <a:spcBef>
                <a:spcPts val="0"/>
              </a:spcBef>
            </a:pPr>
            <a:r>
              <a:rPr lang="en-US" sz="4400" dirty="0" smtClean="0"/>
              <a:t>Experimental!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Use </a:t>
            </a:r>
            <a:r>
              <a:rPr lang="en-US" sz="4400" dirty="0" err="1" smtClean="0"/>
              <a:t>javascript</a:t>
            </a:r>
            <a:r>
              <a:rPr lang="en-US" sz="4400" dirty="0" smtClean="0"/>
              <a:t> to load CSS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It’s in the bottom of the </a:t>
            </a:r>
            <a:r>
              <a:rPr lang="en-US" sz="4400" dirty="0" err="1" smtClean="0"/>
              <a:t>advagg</a:t>
            </a:r>
            <a:r>
              <a:rPr lang="en-US" sz="4400" dirty="0" smtClean="0"/>
              <a:t> modifier settings</a:t>
            </a:r>
          </a:p>
        </p:txBody>
      </p:sp>
      <p:pic>
        <p:nvPicPr>
          <p:cNvPr id="5" name="Picture 4" descr="black-ca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4365" y="7483223"/>
            <a:ext cx="6600536" cy="496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292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Fixing CDN category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dirty="0" smtClean="0"/>
              <a:t>All systems complain about CDN till you define what CDN is!</a:t>
            </a:r>
          </a:p>
          <a:p>
            <a:pPr algn="l">
              <a:spcBef>
                <a:spcPts val="0"/>
              </a:spcBef>
            </a:pPr>
            <a:r>
              <a:rPr lang="en-US" sz="4400" dirty="0" smtClean="0"/>
              <a:t>Ways to fix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Buy a legit CDN and pay a lot of money</a:t>
            </a:r>
          </a:p>
          <a:p>
            <a:pPr lvl="1" algn="l">
              <a:spcBef>
                <a:spcPts val="0"/>
              </a:spcBef>
            </a:pPr>
            <a:r>
              <a:rPr lang="en-US" sz="4400" dirty="0"/>
              <a:t>Install https://</a:t>
            </a:r>
            <a:r>
              <a:rPr lang="en-US" sz="4400" dirty="0" err="1"/>
              <a:t>www.drupal.org</a:t>
            </a:r>
            <a:r>
              <a:rPr lang="en-US" sz="4400" dirty="0"/>
              <a:t>/project/</a:t>
            </a:r>
            <a:r>
              <a:rPr lang="en-US" sz="4400" dirty="0" err="1" smtClean="0"/>
              <a:t>cdn</a:t>
            </a:r>
            <a:r>
              <a:rPr lang="en-US" sz="4400" dirty="0" smtClean="0"/>
              <a:t> (illegitimate CDN)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Use settings in </a:t>
            </a:r>
            <a:r>
              <a:rPr lang="en-US" sz="4400" dirty="0" err="1" smtClean="0"/>
              <a:t>jquery_update</a:t>
            </a:r>
            <a:r>
              <a:rPr lang="en-US" sz="4400" dirty="0" smtClean="0"/>
              <a:t> module to deliver from Google / Microsoft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If on bootstrap, select CDN for code source</a:t>
            </a:r>
          </a:p>
          <a:p>
            <a:pPr lvl="1" algn="l">
              <a:spcBef>
                <a:spcPts val="0"/>
              </a:spcBef>
            </a:pPr>
            <a:r>
              <a:rPr lang="en-US" sz="4400" dirty="0"/>
              <a:t>Use https://</a:t>
            </a:r>
            <a:r>
              <a:rPr lang="en-US" sz="4400" dirty="0" err="1"/>
              <a:t>www.google.com</a:t>
            </a:r>
            <a:r>
              <a:rPr lang="en-US" sz="4400" dirty="0"/>
              <a:t>/</a:t>
            </a:r>
            <a:r>
              <a:rPr lang="en-US" sz="4400" dirty="0" smtClean="0"/>
              <a:t>fonts for custom font CSS instead of local</a:t>
            </a:r>
            <a:endParaRPr lang="en-US" sz="4400" dirty="0"/>
          </a:p>
        </p:txBody>
      </p:sp>
      <p:pic>
        <p:nvPicPr>
          <p:cNvPr id="5" name="Picture 4" descr="mon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0" y="8300579"/>
            <a:ext cx="6500261" cy="460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540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Make less requests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dirty="0" err="1"/>
              <a:t>AdvAgg</a:t>
            </a:r>
            <a:r>
              <a:rPr lang="en-US" sz="4400" dirty="0"/>
              <a:t> / aggregate CSS/JS files can </a:t>
            </a:r>
            <a:r>
              <a:rPr lang="en-US" sz="4400" dirty="0" smtClean="0"/>
              <a:t>help</a:t>
            </a:r>
          </a:p>
          <a:p>
            <a:pPr lvl="1" algn="l">
              <a:spcBef>
                <a:spcPts val="0"/>
              </a:spcBef>
            </a:pPr>
            <a:r>
              <a:rPr lang="en-US" sz="4400" dirty="0"/>
              <a:t>https://</a:t>
            </a:r>
            <a:r>
              <a:rPr lang="en-US" sz="4400" dirty="0" err="1"/>
              <a:t>www.drupal.org</a:t>
            </a:r>
            <a:r>
              <a:rPr lang="en-US" sz="4400" dirty="0"/>
              <a:t>/project</a:t>
            </a:r>
            <a:r>
              <a:rPr lang="en-US" sz="4400" dirty="0" smtClean="0"/>
              <a:t>/</a:t>
            </a:r>
            <a:r>
              <a:rPr lang="en-US" sz="4400" dirty="0" err="1" smtClean="0"/>
              <a:t>advagg</a:t>
            </a:r>
            <a:endParaRPr lang="en-US" sz="4400" dirty="0" smtClean="0"/>
          </a:p>
          <a:p>
            <a:pPr algn="l">
              <a:spcBef>
                <a:spcPts val="0"/>
              </a:spcBef>
            </a:pPr>
            <a:r>
              <a:rPr lang="en-US" sz="4400" dirty="0" smtClean="0"/>
              <a:t>Convert small images to sprites or “data” objects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https</a:t>
            </a:r>
            <a:r>
              <a:rPr lang="en-US" sz="4400" dirty="0"/>
              <a:t>://www.drupal.org/project/</a:t>
            </a:r>
            <a:r>
              <a:rPr lang="en-US" sz="4400" dirty="0" smtClean="0"/>
              <a:t>css_emimage</a:t>
            </a:r>
          </a:p>
          <a:p>
            <a:pPr marL="635000" lvl="1" indent="0" algn="l">
              <a:spcBef>
                <a:spcPts val="0"/>
              </a:spcBef>
              <a:buNone/>
            </a:pPr>
            <a:endParaRPr lang="en-US" sz="4400" dirty="0"/>
          </a:p>
          <a:p>
            <a:pPr algn="l">
              <a:spcBef>
                <a:spcPts val="0"/>
              </a:spcBef>
            </a:pPr>
            <a:r>
              <a:rPr lang="en-US" sz="4400" dirty="0" smtClean="0"/>
              <a:t>Good luck though..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You’re using a modular CMS / framework!</a:t>
            </a:r>
            <a:endParaRPr lang="en-US" sz="4400" dirty="0"/>
          </a:p>
        </p:txBody>
      </p:sp>
      <p:pic>
        <p:nvPicPr>
          <p:cNvPr id="2" name="Picture 1" descr="file00014397303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900" y="6973455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893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Free / Local digging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endParaRPr lang="en-US" sz="4400" dirty="0" smtClean="0"/>
          </a:p>
          <a:p>
            <a:pPr algn="l">
              <a:spcBef>
                <a:spcPts val="0"/>
              </a:spcBef>
            </a:pPr>
            <a:r>
              <a:rPr lang="en-US" sz="4400" dirty="0" err="1" smtClean="0"/>
              <a:t>Drupal.org</a:t>
            </a:r>
            <a:r>
              <a:rPr lang="en-US" sz="4400" dirty="0" smtClean="0"/>
              <a:t>/project/</a:t>
            </a:r>
            <a:r>
              <a:rPr lang="en-US" sz="4400" dirty="0" err="1" smtClean="0"/>
              <a:t>devel</a:t>
            </a:r>
            <a:endParaRPr lang="en-US" sz="4400" dirty="0" smtClean="0"/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Enable and set to display results of queries / memory usage</a:t>
            </a:r>
          </a:p>
          <a:p>
            <a:pPr algn="l">
              <a:spcBef>
                <a:spcPts val="0"/>
              </a:spcBef>
            </a:pPr>
            <a:r>
              <a:rPr lang="en-US" sz="4400" dirty="0" smtClean="0"/>
              <a:t>Hack Core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Throw a </a:t>
            </a:r>
            <a:r>
              <a:rPr lang="en-US" sz="4400" dirty="0" err="1" smtClean="0"/>
              <a:t>dpm</a:t>
            </a:r>
            <a:r>
              <a:rPr lang="en-US" sz="4400" dirty="0" smtClean="0"/>
              <a:t>() into </a:t>
            </a:r>
            <a:r>
              <a:rPr lang="en-US" sz="4400" dirty="0" err="1" smtClean="0"/>
              <a:t>module_invoke_all</a:t>
            </a:r>
            <a:endParaRPr lang="en-US" sz="4400" dirty="0" smtClean="0"/>
          </a:p>
          <a:p>
            <a:pPr lvl="1" algn="l">
              <a:spcBef>
                <a:spcPts val="0"/>
              </a:spcBef>
            </a:pPr>
            <a:r>
              <a:rPr lang="en-US" sz="4400" dirty="0"/>
              <a:t>https://</a:t>
            </a:r>
            <a:r>
              <a:rPr lang="en-US" sz="4400" dirty="0" err="1"/>
              <a:t>drupal.psu.edu</a:t>
            </a:r>
            <a:r>
              <a:rPr lang="en-US" sz="4400" dirty="0"/>
              <a:t>/blog/post/memory-profiling-hooks</a:t>
            </a:r>
            <a:endParaRPr lang="en-US" sz="4400" dirty="0" smtClean="0"/>
          </a:p>
          <a:p>
            <a:pPr algn="l">
              <a:spcBef>
                <a:spcPts val="0"/>
              </a:spcBef>
            </a:pPr>
            <a:r>
              <a:rPr lang="en-US" sz="4400" dirty="0" smtClean="0"/>
              <a:t>XH-Prof</a:t>
            </a:r>
          </a:p>
          <a:p>
            <a:pPr lvl="1" algn="l">
              <a:spcBef>
                <a:spcPts val="0"/>
              </a:spcBef>
            </a:pPr>
            <a:r>
              <a:rPr lang="en-US" sz="4400" dirty="0"/>
              <a:t>https://</a:t>
            </a:r>
            <a:r>
              <a:rPr lang="en-US" sz="4400" dirty="0" err="1"/>
              <a:t>www.drupal.org</a:t>
            </a:r>
            <a:r>
              <a:rPr lang="en-US" sz="4400" dirty="0"/>
              <a:t>/project/</a:t>
            </a:r>
            <a:r>
              <a:rPr lang="en-US" sz="4400" dirty="0" err="1" smtClean="0"/>
              <a:t>xhprof</a:t>
            </a:r>
            <a:r>
              <a:rPr lang="en-US" sz="4400" dirty="0" smtClean="0"/>
              <a:t> 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Stand alone </a:t>
            </a:r>
            <a:r>
              <a:rPr lang="en-US" sz="4400" dirty="0" err="1" smtClean="0"/>
              <a:t>php</a:t>
            </a:r>
            <a:r>
              <a:rPr lang="en-US" sz="4400" dirty="0" smtClean="0"/>
              <a:t> profiler w/ </a:t>
            </a:r>
            <a:r>
              <a:rPr lang="en-US" sz="4400" dirty="0" err="1" smtClean="0"/>
              <a:t>drupal</a:t>
            </a:r>
            <a:r>
              <a:rPr lang="en-US" sz="4400" dirty="0" smtClean="0"/>
              <a:t> integration</a:t>
            </a:r>
          </a:p>
        </p:txBody>
      </p:sp>
    </p:spTree>
    <p:extLst>
      <p:ext uri="{BB962C8B-B14F-4D97-AF65-F5344CB8AC3E}">
        <p14:creationId xmlns:p14="http://schemas.microsoft.com/office/powerpoint/2010/main" val="589824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Big Data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dirty="0" smtClean="0"/>
              <a:t>Ability </a:t>
            </a:r>
            <a:r>
              <a:rPr lang="en-US" sz="4400" dirty="0"/>
              <a:t>to trace errors </a:t>
            </a:r>
            <a:r>
              <a:rPr lang="en-US" sz="4400" dirty="0" smtClean="0"/>
              <a:t>deeply</a:t>
            </a:r>
          </a:p>
          <a:p>
            <a:pPr algn="l">
              <a:spcBef>
                <a:spcPts val="0"/>
              </a:spcBef>
            </a:pPr>
            <a:r>
              <a:rPr lang="en-US" sz="4400" dirty="0" smtClean="0"/>
              <a:t>Drupal specific breakdowns</a:t>
            </a:r>
          </a:p>
          <a:p>
            <a:pPr algn="l">
              <a:spcBef>
                <a:spcPts val="0"/>
              </a:spcBef>
            </a:pPr>
            <a:r>
              <a:rPr lang="en-US" sz="4400" dirty="0" smtClean="0"/>
              <a:t>Example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>
                <a:hlinkClick r:id="rId2"/>
              </a:rPr>
              <a:t>https://www.drupal.org/node/2370309#comment-10368929</a:t>
            </a:r>
            <a:r>
              <a:rPr lang="en-US" sz="4400" dirty="0" smtClean="0"/>
              <a:t> </a:t>
            </a:r>
            <a:endParaRPr lang="en-US" sz="4400" dirty="0" smtClean="0"/>
          </a:p>
          <a:p>
            <a:pPr lvl="1" algn="l">
              <a:spcBef>
                <a:spcPts val="0"/>
              </a:spcBef>
            </a:pPr>
            <a:endParaRPr lang="en-US" sz="4400" dirty="0" smtClean="0"/>
          </a:p>
        </p:txBody>
      </p:sp>
      <p:pic>
        <p:nvPicPr>
          <p:cNvPr id="4" name="Picture 3" descr="logo_46-13e526d5a5a5c4599cab4546732a27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8910437"/>
            <a:ext cx="8220364" cy="2173200"/>
          </a:xfrm>
          <a:prstGeom prst="rect">
            <a:avLst/>
          </a:prstGeom>
        </p:spPr>
      </p:pic>
      <p:pic>
        <p:nvPicPr>
          <p:cNvPr id="5" name="Picture 4" descr="newrel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900" y="7975600"/>
            <a:ext cx="116840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957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Server configuration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dirty="0" smtClean="0"/>
              <a:t>ELMSLN has automated installers on different flavors</a:t>
            </a:r>
          </a:p>
          <a:p>
            <a:pPr lvl="1" algn="l">
              <a:spcBef>
                <a:spcPts val="0"/>
              </a:spcBef>
            </a:pPr>
            <a:r>
              <a:rPr lang="en-US" sz="4400" dirty="0" err="1" smtClean="0"/>
              <a:t>CentOS</a:t>
            </a:r>
            <a:r>
              <a:rPr lang="en-US" sz="4400" dirty="0" smtClean="0"/>
              <a:t> 6.7, 7.x, Ubuntu 12, AWS image</a:t>
            </a:r>
          </a:p>
          <a:p>
            <a:pPr algn="l">
              <a:spcBef>
                <a:spcPts val="0"/>
              </a:spcBef>
            </a:pPr>
            <a:r>
              <a:rPr lang="en-US" sz="4400" dirty="0"/>
              <a:t>https://github.com/elmsln/elmsln/tree/master/scripts/install/</a:t>
            </a:r>
            <a:r>
              <a:rPr lang="en-US" sz="4400" dirty="0" err="1" smtClean="0"/>
              <a:t>handsfree</a:t>
            </a:r>
            <a:r>
              <a:rPr lang="en-US" sz="4400" dirty="0" smtClean="0"/>
              <a:t> </a:t>
            </a:r>
            <a:endParaRPr lang="en-US" sz="4400" dirty="0" smtClean="0"/>
          </a:p>
          <a:p>
            <a:pPr marL="0" indent="0" algn="l">
              <a:spcBef>
                <a:spcPts val="0"/>
              </a:spcBef>
              <a:buNone/>
            </a:pPr>
            <a:endParaRPr lang="en-US" sz="4400" dirty="0" smtClean="0"/>
          </a:p>
          <a:p>
            <a:pPr algn="l">
              <a:spcBef>
                <a:spcPts val="0"/>
              </a:spcBef>
            </a:pPr>
            <a:r>
              <a:rPr lang="en-US" sz="4400" dirty="0" err="1" smtClean="0"/>
              <a:t>CentOS</a:t>
            </a:r>
            <a:r>
              <a:rPr lang="en-US" sz="4400" dirty="0" smtClean="0"/>
              <a:t> 6.7</a:t>
            </a:r>
            <a:endParaRPr lang="en-US" sz="4400" dirty="0"/>
          </a:p>
          <a:p>
            <a:pPr algn="l">
              <a:spcBef>
                <a:spcPts val="0"/>
              </a:spcBef>
            </a:pPr>
            <a:r>
              <a:rPr lang="en-US" sz="4400" dirty="0">
                <a:hlinkClick r:id="rId2"/>
              </a:rPr>
              <a:t>https://github.com/elmsln/elmsln/blob/master/scripts/install/handsfree/centos/centos-</a:t>
            </a:r>
            <a:r>
              <a:rPr lang="en-US" sz="4400" dirty="0" smtClean="0">
                <a:hlinkClick r:id="rId2"/>
              </a:rPr>
              <a:t>install.sh</a:t>
            </a:r>
            <a:r>
              <a:rPr lang="en-US" sz="4400" dirty="0" smtClean="0"/>
              <a:t> </a:t>
            </a:r>
            <a:endParaRPr lang="en-US" sz="4400" dirty="0" smtClean="0"/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Pick through the script to see examples of upgrading / tuning each piece</a:t>
            </a:r>
          </a:p>
          <a:p>
            <a:pPr algn="l">
              <a:spcBef>
                <a:spcPts val="0"/>
              </a:spcBef>
            </a:pPr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1724535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res_transparent_square-colo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8001" y="2008130"/>
            <a:ext cx="10259447" cy="10333790"/>
          </a:xfrm>
          <a:prstGeom prst="rect">
            <a:avLst/>
          </a:prstGeom>
        </p:spPr>
      </p:pic>
      <p:sp>
        <p:nvSpPr>
          <p:cNvPr id="3" name="Shape 49"/>
          <p:cNvSpPr/>
          <p:nvPr/>
        </p:nvSpPr>
        <p:spPr>
          <a:xfrm>
            <a:off x="15282588" y="842677"/>
            <a:ext cx="9184619" cy="183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1" indent="217170" defTabSz="784225">
              <a:spcBef>
                <a:spcPts val="5600"/>
              </a:spcBef>
              <a:defRPr sz="1800" b="0">
                <a:solidFill>
                  <a:srgbClr val="000000"/>
                </a:solidFill>
              </a:defRPr>
            </a:pPr>
            <a:r>
              <a:rPr lang="en-US" sz="4560" i="1" dirty="0" smtClean="0">
                <a:solidFill>
                  <a:srgbClr val="DCDEE0"/>
                </a:solidFill>
                <a:latin typeface="+mj-lt"/>
                <a:ea typeface="+mj-ea"/>
                <a:cs typeface="+mj-cs"/>
                <a:sym typeface="Vollkorn Regular"/>
              </a:rPr>
              <a:t>Come get sticker like this one</a:t>
            </a:r>
            <a:endParaRPr sz="4560" i="1" dirty="0">
              <a:solidFill>
                <a:srgbClr val="DCDEE0"/>
              </a:solidFill>
              <a:latin typeface="+mj-lt"/>
              <a:ea typeface="+mj-ea"/>
              <a:cs typeface="+mj-cs"/>
              <a:sym typeface="Vollkorn Regular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7333441">
            <a:off x="14158733" y="1859083"/>
            <a:ext cx="2247710" cy="2573921"/>
          </a:xfrm>
          <a:prstGeom prst="rect">
            <a:avLst/>
          </a:prstGeom>
        </p:spPr>
      </p:pic>
      <p:sp>
        <p:nvSpPr>
          <p:cNvPr id="8" name="Shape 49"/>
          <p:cNvSpPr/>
          <p:nvPr/>
        </p:nvSpPr>
        <p:spPr>
          <a:xfrm>
            <a:off x="-247787" y="6572079"/>
            <a:ext cx="9184619" cy="183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1" indent="217170" defTabSz="784225">
              <a:spcBef>
                <a:spcPts val="5600"/>
              </a:spcBef>
              <a:defRPr sz="1800" b="0">
                <a:solidFill>
                  <a:srgbClr val="000000"/>
                </a:solidFill>
              </a:defRPr>
            </a:pPr>
            <a:r>
              <a:rPr lang="en-US" sz="4560" i="1" dirty="0" smtClean="0">
                <a:solidFill>
                  <a:srgbClr val="DCDEE0"/>
                </a:solidFill>
                <a:latin typeface="+mj-lt"/>
                <a:ea typeface="+mj-ea"/>
                <a:cs typeface="+mj-cs"/>
                <a:sym typeface="Vollkorn Regular"/>
              </a:rPr>
              <a:t>Revolutions start</a:t>
            </a:r>
            <a:br>
              <a:rPr lang="en-US" sz="4560" i="1" dirty="0" smtClean="0">
                <a:solidFill>
                  <a:srgbClr val="DCDEE0"/>
                </a:solidFill>
                <a:latin typeface="+mj-lt"/>
                <a:ea typeface="+mj-ea"/>
                <a:cs typeface="+mj-cs"/>
                <a:sym typeface="Vollkorn Regular"/>
              </a:rPr>
            </a:br>
            <a:r>
              <a:rPr lang="en-US" sz="4560" i="1" dirty="0" smtClean="0">
                <a:solidFill>
                  <a:srgbClr val="DCDEE0"/>
                </a:solidFill>
                <a:latin typeface="+mj-lt"/>
                <a:ea typeface="+mj-ea"/>
                <a:cs typeface="+mj-cs"/>
                <a:sym typeface="Vollkorn Regular"/>
              </a:rPr>
              <a:t>one snowflake at a time</a:t>
            </a:r>
            <a:endParaRPr sz="4560" i="1" dirty="0">
              <a:solidFill>
                <a:srgbClr val="DCDEE0"/>
              </a:solidFill>
              <a:latin typeface="+mj-lt"/>
              <a:ea typeface="+mj-ea"/>
              <a:cs typeface="+mj-cs"/>
              <a:sym typeface="Vollkorn Regular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5051787" y="4619933"/>
            <a:ext cx="2247710" cy="2573921"/>
          </a:xfrm>
          <a:prstGeom prst="rect">
            <a:avLst/>
          </a:prstGeom>
        </p:spPr>
      </p:pic>
      <p:sp>
        <p:nvSpPr>
          <p:cNvPr id="10" name="Shape 49"/>
          <p:cNvSpPr/>
          <p:nvPr/>
        </p:nvSpPr>
        <p:spPr>
          <a:xfrm>
            <a:off x="15834397" y="11541109"/>
            <a:ext cx="9184619" cy="183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1" indent="217170" defTabSz="784225">
              <a:spcBef>
                <a:spcPts val="5600"/>
              </a:spcBef>
              <a:defRPr sz="1800" b="0">
                <a:solidFill>
                  <a:srgbClr val="000000"/>
                </a:solidFill>
              </a:defRPr>
            </a:pPr>
            <a:r>
              <a:rPr lang="en-US" sz="4560" i="1" dirty="0" smtClean="0">
                <a:solidFill>
                  <a:srgbClr val="DCDEE0"/>
                </a:solidFill>
                <a:latin typeface="+mj-lt"/>
                <a:ea typeface="+mj-ea"/>
                <a:cs typeface="+mj-cs"/>
                <a:sym typeface="Vollkorn Regular"/>
              </a:rPr>
              <a:t>In dribs and drabs</a:t>
            </a:r>
            <a:br>
              <a:rPr lang="en-US" sz="4560" i="1" dirty="0" smtClean="0">
                <a:solidFill>
                  <a:srgbClr val="DCDEE0"/>
                </a:solidFill>
                <a:latin typeface="+mj-lt"/>
                <a:ea typeface="+mj-ea"/>
                <a:cs typeface="+mj-cs"/>
                <a:sym typeface="Vollkorn Regular"/>
              </a:rPr>
            </a:br>
            <a:r>
              <a:rPr lang="en-US" sz="4560" i="1" dirty="0" smtClean="0">
                <a:solidFill>
                  <a:srgbClr val="DCDEE0"/>
                </a:solidFill>
                <a:latin typeface="+mj-lt"/>
                <a:ea typeface="+mj-ea"/>
                <a:cs typeface="+mj-cs"/>
                <a:sym typeface="Vollkorn Regular"/>
              </a:rPr>
              <a:t>we will change the world</a:t>
            </a:r>
            <a:endParaRPr sz="4560" i="1" dirty="0">
              <a:solidFill>
                <a:srgbClr val="DCDEE0"/>
              </a:solidFill>
              <a:latin typeface="+mj-lt"/>
              <a:ea typeface="+mj-ea"/>
              <a:cs typeface="+mj-cs"/>
              <a:sym typeface="Vollkorn Regular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0591058">
            <a:off x="15275478" y="10145945"/>
            <a:ext cx="2247710" cy="257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037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Server: Apache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dirty="0" smtClean="0"/>
              <a:t>Important aspects</a:t>
            </a:r>
          </a:p>
          <a:p>
            <a:pPr lvl="1" algn="l">
              <a:spcBef>
                <a:spcPts val="0"/>
              </a:spcBef>
            </a:pPr>
            <a:r>
              <a:rPr lang="en-US" sz="4400" dirty="0"/>
              <a:t>Compression </a:t>
            </a:r>
            <a:r>
              <a:rPr lang="en-US" sz="4400" dirty="0" smtClean="0"/>
              <a:t>– send less w/ the same result</a:t>
            </a:r>
          </a:p>
          <a:p>
            <a:pPr lvl="1" algn="l">
              <a:spcBef>
                <a:spcPts val="0"/>
              </a:spcBef>
            </a:pPr>
            <a:r>
              <a:rPr lang="en-US" sz="4400" dirty="0" err="1" smtClean="0"/>
              <a:t>Etags</a:t>
            </a:r>
            <a:r>
              <a:rPr lang="en-US" sz="4400" dirty="0" smtClean="0"/>
              <a:t> – strip off so validation of resource match happens</a:t>
            </a:r>
          </a:p>
          <a:p>
            <a:pPr lvl="1" algn="l">
              <a:spcBef>
                <a:spcPts val="0"/>
              </a:spcBef>
            </a:pPr>
            <a:r>
              <a:rPr lang="en-US" sz="4400" dirty="0"/>
              <a:t>Expires headers </a:t>
            </a:r>
            <a:r>
              <a:rPr lang="en-US" sz="4400" dirty="0" smtClean="0"/>
              <a:t>– ensure static assets are kept far into the future</a:t>
            </a:r>
          </a:p>
          <a:p>
            <a:pPr lvl="1" algn="l">
              <a:spcBef>
                <a:spcPts val="0"/>
              </a:spcBef>
            </a:pPr>
            <a:r>
              <a:rPr lang="en-US" sz="4400" dirty="0"/>
              <a:t>Keep Alive </a:t>
            </a:r>
            <a:r>
              <a:rPr lang="en-US" sz="4400" dirty="0" smtClean="0"/>
              <a:t>– create less apache workers by keeping them open longer</a:t>
            </a:r>
            <a:endParaRPr lang="en-US" sz="4400" dirty="0"/>
          </a:p>
          <a:p>
            <a:pPr lvl="1" algn="l">
              <a:spcBef>
                <a:spcPts val="0"/>
              </a:spcBef>
            </a:pPr>
            <a:r>
              <a:rPr lang="en-US" sz="4400" dirty="0" err="1" smtClean="0"/>
              <a:t>MaxClients</a:t>
            </a:r>
            <a:r>
              <a:rPr lang="en-US" sz="4400" dirty="0" smtClean="0"/>
              <a:t> – set appropriately or server will die</a:t>
            </a:r>
          </a:p>
          <a:p>
            <a:pPr lvl="2" algn="l">
              <a:spcBef>
                <a:spcPts val="0"/>
              </a:spcBef>
            </a:pPr>
            <a:r>
              <a:rPr lang="en-US" sz="4400" dirty="0" smtClean="0"/>
              <a:t>memory per page / (RAM – other services) = </a:t>
            </a:r>
            <a:r>
              <a:rPr lang="en-US" sz="4400" dirty="0" err="1" smtClean="0"/>
              <a:t>MaxClients</a:t>
            </a:r>
            <a:endParaRPr lang="en-US" sz="4400" dirty="0"/>
          </a:p>
          <a:p>
            <a:pPr marL="1270000" lvl="2" indent="0" algn="l">
              <a:spcBef>
                <a:spcPts val="0"/>
              </a:spcBef>
              <a:buNone/>
            </a:pPr>
            <a:endParaRPr lang="en-US" sz="4400" dirty="0" smtClean="0"/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Cheating - </a:t>
            </a:r>
            <a:r>
              <a:rPr lang="en-US" sz="4400" dirty="0" err="1" smtClean="0"/>
              <a:t>ZZZ_Performance.conf</a:t>
            </a:r>
            <a:endParaRPr lang="en-US" sz="4400" dirty="0" smtClean="0"/>
          </a:p>
          <a:p>
            <a:pPr lvl="2" algn="l">
              <a:spcBef>
                <a:spcPts val="0"/>
              </a:spcBef>
            </a:pPr>
            <a:r>
              <a:rPr lang="en-US" sz="4400" dirty="0" smtClean="0"/>
              <a:t>Drop in performance gain for almost any </a:t>
            </a:r>
            <a:r>
              <a:rPr lang="en-US" sz="4400" dirty="0" err="1" smtClean="0"/>
              <a:t>drupal</a:t>
            </a:r>
            <a:r>
              <a:rPr lang="en-US" sz="4400" dirty="0" smtClean="0"/>
              <a:t> / apache site</a:t>
            </a:r>
          </a:p>
        </p:txBody>
      </p:sp>
    </p:spTree>
    <p:extLst>
      <p:ext uri="{BB962C8B-B14F-4D97-AF65-F5344CB8AC3E}">
        <p14:creationId xmlns:p14="http://schemas.microsoft.com/office/powerpoint/2010/main" val="22669361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Server: PHP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dirty="0" smtClean="0"/>
              <a:t>PHP </a:t>
            </a:r>
            <a:r>
              <a:rPr lang="en-US" sz="4400" dirty="0"/>
              <a:t>-- /</a:t>
            </a:r>
            <a:r>
              <a:rPr lang="en-US" sz="4400" dirty="0" err="1"/>
              <a:t>etc</a:t>
            </a:r>
            <a:r>
              <a:rPr lang="en-US" sz="4400" dirty="0"/>
              <a:t>/</a:t>
            </a:r>
            <a:r>
              <a:rPr lang="en-US" sz="4400" dirty="0" err="1"/>
              <a:t>php.ini</a:t>
            </a:r>
            <a:r>
              <a:rPr lang="en-US" sz="4400" dirty="0"/>
              <a:t> or /</a:t>
            </a:r>
            <a:r>
              <a:rPr lang="en-US" sz="4400" dirty="0" err="1"/>
              <a:t>etc</a:t>
            </a:r>
            <a:r>
              <a:rPr lang="en-US" sz="4400" dirty="0"/>
              <a:t>/php5/fpm/</a:t>
            </a:r>
            <a:r>
              <a:rPr lang="en-US" sz="4400" dirty="0" err="1" smtClean="0"/>
              <a:t>php.ini</a:t>
            </a:r>
            <a:endParaRPr lang="en-US" sz="4400" dirty="0" smtClean="0"/>
          </a:p>
          <a:p>
            <a:pPr algn="l">
              <a:spcBef>
                <a:spcPts val="0"/>
              </a:spcBef>
            </a:pPr>
            <a:r>
              <a:rPr lang="en-US" sz="4400" dirty="0" err="1" smtClean="0"/>
              <a:t>Zend</a:t>
            </a:r>
            <a:r>
              <a:rPr lang="en-US" sz="4400" dirty="0" smtClean="0"/>
              <a:t> </a:t>
            </a:r>
            <a:r>
              <a:rPr lang="en-US" sz="4400" dirty="0" err="1" smtClean="0"/>
              <a:t>Opcache</a:t>
            </a:r>
            <a:r>
              <a:rPr lang="en-US" sz="4400" dirty="0" smtClean="0"/>
              <a:t> -- /</a:t>
            </a:r>
            <a:r>
              <a:rPr lang="en-US" sz="4400" dirty="0" err="1" smtClean="0"/>
              <a:t>etc</a:t>
            </a:r>
            <a:r>
              <a:rPr lang="en-US" sz="4400" dirty="0" smtClean="0"/>
              <a:t>/</a:t>
            </a:r>
            <a:r>
              <a:rPr lang="en-US" sz="4400" dirty="0" err="1" smtClean="0"/>
              <a:t>php.d</a:t>
            </a:r>
            <a:r>
              <a:rPr lang="en-US" sz="4400" dirty="0"/>
              <a:t>/</a:t>
            </a:r>
            <a:r>
              <a:rPr lang="en-US" sz="4400" dirty="0" err="1" smtClean="0"/>
              <a:t>opcache.ini</a:t>
            </a:r>
            <a:r>
              <a:rPr lang="en-US" sz="4400" dirty="0" smtClean="0"/>
              <a:t> or </a:t>
            </a:r>
            <a:r>
              <a:rPr lang="en-US" sz="4400" dirty="0"/>
              <a:t>/</a:t>
            </a:r>
            <a:r>
              <a:rPr lang="en-US" sz="4400" dirty="0" err="1"/>
              <a:t>etc</a:t>
            </a:r>
            <a:r>
              <a:rPr lang="en-US" sz="4400" dirty="0"/>
              <a:t>/php5/mods-available</a:t>
            </a:r>
            <a:r>
              <a:rPr lang="en-US" sz="4400" dirty="0" smtClean="0"/>
              <a:t>/</a:t>
            </a:r>
            <a:r>
              <a:rPr lang="en-US" sz="4400" dirty="0" err="1" smtClean="0"/>
              <a:t>opcache.ini</a:t>
            </a:r>
            <a:endParaRPr lang="en-US" sz="4400" dirty="0"/>
          </a:p>
          <a:p>
            <a:pPr algn="l">
              <a:spcBef>
                <a:spcPts val="0"/>
              </a:spcBef>
            </a:pPr>
            <a:r>
              <a:rPr lang="en-US" sz="4400" dirty="0" smtClean="0"/>
              <a:t>APC/u - /</a:t>
            </a:r>
            <a:r>
              <a:rPr lang="en-US" sz="4400" dirty="0" err="1" smtClean="0"/>
              <a:t>etc</a:t>
            </a:r>
            <a:r>
              <a:rPr lang="en-US" sz="4400" dirty="0" smtClean="0"/>
              <a:t>/</a:t>
            </a:r>
            <a:r>
              <a:rPr lang="en-US" sz="4400" dirty="0" err="1" smtClean="0"/>
              <a:t>php.d</a:t>
            </a:r>
            <a:r>
              <a:rPr lang="en-US" sz="4400" dirty="0" smtClean="0"/>
              <a:t>/</a:t>
            </a:r>
            <a:r>
              <a:rPr lang="en-US" sz="4400" dirty="0" err="1" smtClean="0"/>
              <a:t>apc.ini</a:t>
            </a:r>
            <a:r>
              <a:rPr lang="en-US" sz="4400" dirty="0" smtClean="0"/>
              <a:t> or /</a:t>
            </a:r>
            <a:r>
              <a:rPr lang="en-US" sz="4400" dirty="0" err="1" smtClean="0"/>
              <a:t>etc</a:t>
            </a:r>
            <a:r>
              <a:rPr lang="en-US" sz="4400" dirty="0" smtClean="0"/>
              <a:t>/php5/mods-available/</a:t>
            </a:r>
            <a:r>
              <a:rPr lang="en-US" sz="4400" dirty="0" err="1" smtClean="0"/>
              <a:t>apcu.ini</a:t>
            </a:r>
            <a:endParaRPr lang="en-US" sz="4400" dirty="0" smtClean="0"/>
          </a:p>
          <a:p>
            <a:pPr algn="l">
              <a:spcBef>
                <a:spcPts val="0"/>
              </a:spcBef>
            </a:pPr>
            <a:endParaRPr lang="en-US" sz="4400" dirty="0" smtClean="0"/>
          </a:p>
          <a:p>
            <a:pPr algn="l">
              <a:spcBef>
                <a:spcPts val="0"/>
              </a:spcBef>
            </a:pPr>
            <a:r>
              <a:rPr lang="en-US" sz="4400" dirty="0">
                <a:hlinkClick r:id="rId2"/>
              </a:rPr>
              <a:t>https://drupal.psu.edu/blog/post/purespeed-php-</a:t>
            </a:r>
            <a:r>
              <a:rPr lang="en-US" sz="4400" dirty="0" smtClean="0">
                <a:hlinkClick r:id="rId2"/>
              </a:rPr>
              <a:t>tuning</a:t>
            </a:r>
            <a:r>
              <a:rPr lang="en-US" sz="4400" dirty="0" smtClean="0"/>
              <a:t> </a:t>
            </a:r>
            <a:endParaRPr lang="en-US" sz="4400" dirty="0" smtClean="0"/>
          </a:p>
          <a:p>
            <a:pPr algn="l">
              <a:spcBef>
                <a:spcPts val="0"/>
              </a:spcBef>
            </a:pPr>
            <a:r>
              <a:rPr lang="en-US" sz="4400" dirty="0" smtClean="0"/>
              <a:t>Cache code files in memory</a:t>
            </a:r>
          </a:p>
          <a:p>
            <a:pPr algn="l">
              <a:spcBef>
                <a:spcPts val="0"/>
              </a:spcBef>
            </a:pPr>
            <a:r>
              <a:rPr lang="en-US" sz="4400" dirty="0" smtClean="0"/>
              <a:t>Otherwise memory used to deliver insane!</a:t>
            </a:r>
          </a:p>
          <a:p>
            <a:pPr algn="l">
              <a:spcBef>
                <a:spcPts val="0"/>
              </a:spcBef>
            </a:pPr>
            <a:endParaRPr lang="en-US" sz="4400" dirty="0" smtClean="0"/>
          </a:p>
          <a:p>
            <a:pPr algn="l">
              <a:spcBef>
                <a:spcPts val="0"/>
              </a:spcBef>
            </a:pPr>
            <a:r>
              <a:rPr lang="en-US" sz="4400" dirty="0" smtClean="0"/>
              <a:t>PHP 5.5+ use </a:t>
            </a:r>
            <a:r>
              <a:rPr lang="en-US" sz="4400" dirty="0" err="1" smtClean="0"/>
              <a:t>Zend</a:t>
            </a:r>
            <a:r>
              <a:rPr lang="en-US" sz="4400" dirty="0" smtClean="0"/>
              <a:t> </a:t>
            </a:r>
            <a:r>
              <a:rPr lang="en-US" sz="4400" dirty="0" err="1" smtClean="0"/>
              <a:t>OpCache</a:t>
            </a:r>
            <a:endParaRPr lang="en-US" sz="4400" dirty="0" smtClean="0"/>
          </a:p>
          <a:p>
            <a:pPr lvl="1" algn="l">
              <a:spcBef>
                <a:spcPts val="0"/>
              </a:spcBef>
            </a:pPr>
            <a:r>
              <a:rPr lang="en-US" sz="4400" dirty="0" err="1" smtClean="0"/>
              <a:t>APCu</a:t>
            </a:r>
            <a:r>
              <a:rPr lang="en-US" sz="4400" dirty="0" smtClean="0"/>
              <a:t> if you want as cache backend</a:t>
            </a:r>
          </a:p>
          <a:p>
            <a:pPr algn="l">
              <a:spcBef>
                <a:spcPts val="0"/>
              </a:spcBef>
            </a:pPr>
            <a:r>
              <a:rPr lang="en-US" sz="4400" dirty="0" smtClean="0"/>
              <a:t>PHP &lt; 5.4 use APC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user bin for backend </a:t>
            </a:r>
            <a:r>
              <a:rPr lang="en-US" sz="4400" dirty="0" err="1" smtClean="0"/>
              <a:t>builtin</a:t>
            </a:r>
            <a:endParaRPr lang="en-US" sz="4400" dirty="0" smtClean="0"/>
          </a:p>
          <a:p>
            <a:pPr algn="l">
              <a:spcBef>
                <a:spcPts val="0"/>
              </a:spcBef>
            </a:pPr>
            <a:r>
              <a:rPr lang="en-US" sz="4400" dirty="0" smtClean="0"/>
              <a:t>Biggest deal in </a:t>
            </a:r>
            <a:r>
              <a:rPr lang="en-US" sz="4400" dirty="0" err="1" smtClean="0"/>
              <a:t>mcarper’s</a:t>
            </a:r>
            <a:r>
              <a:rPr lang="en-US" sz="4400" dirty="0" smtClean="0"/>
              <a:t> opinion</a:t>
            </a:r>
          </a:p>
          <a:p>
            <a:pPr lvl="1" algn="l">
              <a:spcBef>
                <a:spcPts val="0"/>
              </a:spcBef>
            </a:pPr>
            <a:r>
              <a:rPr lang="en-US" sz="4400" dirty="0" err="1"/>
              <a:t>realpath_cache_size</a:t>
            </a:r>
            <a:r>
              <a:rPr lang="en-US" sz="4400" dirty="0"/>
              <a:t> = 1M</a:t>
            </a:r>
          </a:p>
          <a:p>
            <a:pPr lvl="1" algn="l">
              <a:spcBef>
                <a:spcPts val="0"/>
              </a:spcBef>
            </a:pPr>
            <a:r>
              <a:rPr lang="en-US" sz="4400" dirty="0" err="1"/>
              <a:t>realpath_cache_ttl</a:t>
            </a:r>
            <a:r>
              <a:rPr lang="en-US" sz="4400" dirty="0"/>
              <a:t> = 3600</a:t>
            </a:r>
            <a:endParaRPr lang="en-US" sz="4400" dirty="0" smtClean="0"/>
          </a:p>
        </p:txBody>
      </p:sp>
      <p:pic>
        <p:nvPicPr>
          <p:cNvPr id="2" name="Picture 1" descr="file524126856998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172" y="6973455"/>
            <a:ext cx="7296727" cy="547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361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Server: MySQL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dirty="0" smtClean="0"/>
              <a:t>MySQL - /</a:t>
            </a:r>
            <a:r>
              <a:rPr lang="en-US" sz="4400" dirty="0" err="1" smtClean="0"/>
              <a:t>etc</a:t>
            </a:r>
            <a:r>
              <a:rPr lang="en-US" sz="4400" dirty="0" smtClean="0"/>
              <a:t>/</a:t>
            </a:r>
            <a:r>
              <a:rPr lang="en-US" sz="4400" dirty="0" err="1" smtClean="0"/>
              <a:t>my.cnf</a:t>
            </a:r>
            <a:endParaRPr lang="en-US" sz="4400" dirty="0" smtClean="0"/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Configuration:</a:t>
            </a:r>
          </a:p>
          <a:p>
            <a:pPr lvl="2" algn="l">
              <a:spcBef>
                <a:spcPts val="0"/>
              </a:spcBef>
            </a:pPr>
            <a:r>
              <a:rPr lang="en-US" sz="4400" dirty="0"/>
              <a:t>Most common issue:</a:t>
            </a:r>
          </a:p>
          <a:p>
            <a:pPr lvl="3" algn="l">
              <a:spcBef>
                <a:spcPts val="0"/>
              </a:spcBef>
            </a:pPr>
            <a:r>
              <a:rPr lang="en-US" sz="4400" dirty="0"/>
              <a:t>max-allowed-packet     = </a:t>
            </a:r>
            <a:r>
              <a:rPr lang="en-US" sz="4400" dirty="0" smtClean="0"/>
              <a:t>32M</a:t>
            </a:r>
          </a:p>
          <a:p>
            <a:pPr lvl="2" algn="l">
              <a:spcBef>
                <a:spcPts val="0"/>
              </a:spcBef>
            </a:pPr>
            <a:r>
              <a:rPr lang="en-US" sz="4400" dirty="0" smtClean="0"/>
              <a:t>Disable caching engine (counter intuitive but Drupal makes this worthless)</a:t>
            </a:r>
          </a:p>
          <a:p>
            <a:pPr lvl="2" algn="l">
              <a:spcBef>
                <a:spcPts val="0"/>
              </a:spcBef>
            </a:pPr>
            <a:r>
              <a:rPr lang="en-US" sz="4400" dirty="0"/>
              <a:t>Ensure </a:t>
            </a:r>
            <a:r>
              <a:rPr lang="en-US" sz="4400" dirty="0" err="1" smtClean="0"/>
              <a:t>innodb</a:t>
            </a:r>
            <a:r>
              <a:rPr lang="en-US" sz="4400" dirty="0" smtClean="0"/>
              <a:t> table encoding, and tuned</a:t>
            </a:r>
          </a:p>
          <a:p>
            <a:pPr marL="1270000" lvl="2" indent="0" algn="l">
              <a:spcBef>
                <a:spcPts val="0"/>
              </a:spcBef>
              <a:buNone/>
            </a:pPr>
            <a:endParaRPr lang="en-US" sz="4400" dirty="0" smtClean="0"/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Drupal </a:t>
            </a:r>
            <a:r>
              <a:rPr lang="en-US" sz="4400" dirty="0" err="1" smtClean="0"/>
              <a:t>Contrib</a:t>
            </a:r>
            <a:r>
              <a:rPr lang="en-US" sz="4400" dirty="0" smtClean="0"/>
              <a:t>:</a:t>
            </a:r>
          </a:p>
          <a:p>
            <a:pPr lvl="2" algn="l">
              <a:spcBef>
                <a:spcPts val="0"/>
              </a:spcBef>
            </a:pPr>
            <a:r>
              <a:rPr lang="en-US" sz="4400" dirty="0" smtClean="0"/>
              <a:t>APDQC – </a:t>
            </a:r>
            <a:r>
              <a:rPr lang="en-US" sz="4400" dirty="0" err="1" smtClean="0"/>
              <a:t>drupal.org</a:t>
            </a:r>
            <a:r>
              <a:rPr lang="en-US" sz="4400" dirty="0" smtClean="0"/>
              <a:t>/project/</a:t>
            </a:r>
            <a:r>
              <a:rPr lang="en-US" sz="4400" dirty="0" err="1" smtClean="0"/>
              <a:t>apdqc</a:t>
            </a:r>
            <a:endParaRPr lang="en-US" sz="4400" dirty="0" smtClean="0"/>
          </a:p>
          <a:p>
            <a:pPr lvl="3" algn="l">
              <a:spcBef>
                <a:spcPts val="0"/>
              </a:spcBef>
            </a:pPr>
            <a:r>
              <a:rPr lang="en-US" sz="4400" dirty="0" smtClean="0"/>
              <a:t>Replacement for Core </a:t>
            </a:r>
            <a:r>
              <a:rPr lang="en-US" sz="4400" dirty="0" err="1" smtClean="0"/>
              <a:t>mysql</a:t>
            </a:r>
            <a:r>
              <a:rPr lang="en-US" sz="4400" dirty="0" smtClean="0"/>
              <a:t> cache bin engine</a:t>
            </a:r>
          </a:p>
          <a:p>
            <a:pPr lvl="3" algn="l">
              <a:spcBef>
                <a:spcPts val="0"/>
              </a:spcBef>
            </a:pPr>
            <a:r>
              <a:rPr lang="en-US" sz="4400" dirty="0" smtClean="0"/>
              <a:t>Eliminates deadlocks</a:t>
            </a:r>
          </a:p>
          <a:p>
            <a:pPr lvl="3" algn="l">
              <a:spcBef>
                <a:spcPts val="0"/>
              </a:spcBef>
            </a:pPr>
            <a:r>
              <a:rPr lang="en-US" sz="4400" dirty="0" smtClean="0"/>
              <a:t>Gives report on how to further optimize your server</a:t>
            </a:r>
          </a:p>
          <a:p>
            <a:pPr lvl="2" algn="l">
              <a:spcBef>
                <a:spcPts val="0"/>
              </a:spcBef>
            </a:pPr>
            <a:r>
              <a:rPr lang="en-US" sz="4400" dirty="0" smtClean="0"/>
              <a:t>Use other alternate cache </a:t>
            </a:r>
            <a:r>
              <a:rPr lang="en-US" sz="4400" dirty="0" err="1" smtClean="0"/>
              <a:t>backends</a:t>
            </a:r>
            <a:r>
              <a:rPr lang="en-US" sz="4400" dirty="0" smtClean="0"/>
              <a:t> (so </a:t>
            </a:r>
            <a:r>
              <a:rPr lang="en-US" sz="4400" dirty="0" err="1" smtClean="0"/>
              <a:t>mysql</a:t>
            </a:r>
            <a:r>
              <a:rPr lang="en-US" sz="4400" dirty="0" smtClean="0"/>
              <a:t> does less)</a:t>
            </a:r>
          </a:p>
          <a:p>
            <a:pPr lvl="1" algn="l">
              <a:spcBef>
                <a:spcPts val="0"/>
              </a:spcBef>
            </a:pPr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22669361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Server: MySQL OLD_PASSWORD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dirty="0" smtClean="0"/>
              <a:t>Caution for those upgrading older systems</a:t>
            </a:r>
            <a:r>
              <a:rPr lang="en-US" sz="4400" dirty="0"/>
              <a:t> </a:t>
            </a:r>
            <a:r>
              <a:rPr lang="en-US" sz="4400" dirty="0" smtClean="0"/>
              <a:t>(</a:t>
            </a:r>
            <a:r>
              <a:rPr lang="en-US" sz="4400" dirty="0" err="1" smtClean="0"/>
              <a:t>MySql</a:t>
            </a:r>
            <a:r>
              <a:rPr lang="en-US" sz="4400" dirty="0" smtClean="0"/>
              <a:t> 5.1 or older)</a:t>
            </a:r>
          </a:p>
          <a:p>
            <a:pPr algn="l">
              <a:spcBef>
                <a:spcPts val="0"/>
              </a:spcBef>
            </a:pPr>
            <a:r>
              <a:rPr lang="en-US" sz="4400" dirty="0" smtClean="0"/>
              <a:t>4.x versions had 16 bit passwords, now they are 40</a:t>
            </a:r>
          </a:p>
          <a:p>
            <a:pPr algn="l">
              <a:spcBef>
                <a:spcPts val="0"/>
              </a:spcBef>
            </a:pPr>
            <a:r>
              <a:rPr lang="en-US" sz="4400" dirty="0" smtClean="0"/>
              <a:t>There is no upgrade path for user accounts w/ this issue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So make sure you know all the passwords on the box if you experience it</a:t>
            </a:r>
          </a:p>
          <a:p>
            <a:pPr algn="l">
              <a:spcBef>
                <a:spcPts val="0"/>
              </a:spcBef>
            </a:pPr>
            <a:endParaRPr lang="en-US" sz="4400" dirty="0" smtClean="0"/>
          </a:p>
          <a:p>
            <a:pPr marL="0" indent="0" algn="l">
              <a:spcBef>
                <a:spcPts val="0"/>
              </a:spcBef>
              <a:buNone/>
            </a:pPr>
            <a:r>
              <a:rPr lang="en-US" sz="4400" dirty="0"/>
              <a:t>DROP USER </a:t>
            </a:r>
            <a:r>
              <a:rPr lang="en-US" sz="4400" dirty="0" err="1"/>
              <a:t>USERNAME@localhost</a:t>
            </a:r>
            <a:r>
              <a:rPr lang="en-US" sz="4400" dirty="0"/>
              <a:t>;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sz="4400" dirty="0"/>
              <a:t>CREATE USER </a:t>
            </a:r>
            <a:r>
              <a:rPr lang="en-US" sz="4400" dirty="0" err="1"/>
              <a:t>USERNAME@localhost</a:t>
            </a:r>
            <a:r>
              <a:rPr lang="en-US" sz="4400" dirty="0"/>
              <a:t> IDENTIFIED BY 'PASSWORD';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sz="4400" dirty="0"/>
              <a:t>GRANT ALL PRIVILEGES ON DATABASE.* TO </a:t>
            </a:r>
            <a:r>
              <a:rPr lang="en-US" sz="4400" dirty="0" err="1"/>
              <a:t>USERNAME@localhost</a:t>
            </a:r>
            <a:r>
              <a:rPr lang="en-US" sz="4400" dirty="0" smtClean="0"/>
              <a:t>;</a:t>
            </a:r>
          </a:p>
          <a:p>
            <a:pPr marL="0" indent="0" algn="l">
              <a:spcBef>
                <a:spcPts val="0"/>
              </a:spcBef>
              <a:buNone/>
            </a:pPr>
            <a:endParaRPr lang="en-US" sz="4400" dirty="0" smtClean="0"/>
          </a:p>
          <a:p>
            <a:pPr marL="0" indent="0" algn="l">
              <a:spcBef>
                <a:spcPts val="0"/>
              </a:spcBef>
              <a:buNone/>
            </a:pPr>
            <a:r>
              <a:rPr lang="en-US" sz="4400" dirty="0" smtClean="0"/>
              <a:t>For </a:t>
            </a:r>
            <a:r>
              <a:rPr lang="en-US" sz="4400" dirty="0" err="1" smtClean="0"/>
              <a:t>multisites</a:t>
            </a:r>
            <a:r>
              <a:rPr lang="en-US" sz="4400" dirty="0"/>
              <a:t> </a:t>
            </a:r>
            <a:r>
              <a:rPr lang="en-US" sz="4400" dirty="0" smtClean="0"/>
              <a:t>/ multiple aliases:</a:t>
            </a:r>
            <a:endParaRPr lang="en-US" sz="4400" dirty="0"/>
          </a:p>
          <a:p>
            <a:pPr marL="0" indent="0" algn="l">
              <a:spcBef>
                <a:spcPts val="0"/>
              </a:spcBef>
              <a:buNone/>
            </a:pPr>
            <a:r>
              <a:rPr lang="en-US" sz="4400" dirty="0" err="1"/>
              <a:t>drush</a:t>
            </a:r>
            <a:r>
              <a:rPr lang="en-US" sz="4400" dirty="0"/>
              <a:t> </a:t>
            </a:r>
            <a:r>
              <a:rPr lang="en-US" sz="4400" dirty="0" smtClean="0"/>
              <a:t>@sites </a:t>
            </a:r>
            <a:r>
              <a:rPr lang="en-US" sz="4400" dirty="0" err="1" smtClean="0"/>
              <a:t>eval</a:t>
            </a:r>
            <a:r>
              <a:rPr lang="en-US" sz="4400" dirty="0" smtClean="0"/>
              <a:t> </a:t>
            </a:r>
            <a:r>
              <a:rPr lang="en-US" sz="4400" dirty="0"/>
              <a:t>'global $databases; print $databases["default"]["default"]["database"] . " " . $databases["default"]["default"]["username"] . " " . $databases["default"]["default"]["password"] . "\n"'</a:t>
            </a:r>
          </a:p>
          <a:p>
            <a:pPr marL="0" indent="0" algn="l">
              <a:spcBef>
                <a:spcPts val="0"/>
              </a:spcBef>
              <a:buNone/>
            </a:pPr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16077221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Server: Varnish / Pound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dirty="0" smtClean="0"/>
              <a:t>Varnish - /</a:t>
            </a:r>
            <a:r>
              <a:rPr lang="en-US" sz="4400" dirty="0" err="1" smtClean="0"/>
              <a:t>etc</a:t>
            </a:r>
            <a:r>
              <a:rPr lang="en-US" sz="4400" dirty="0" smtClean="0"/>
              <a:t>/varnish/</a:t>
            </a:r>
            <a:r>
              <a:rPr lang="en-US" sz="4400" dirty="0" err="1" smtClean="0"/>
              <a:t>default.vcl</a:t>
            </a:r>
            <a:endParaRPr lang="en-US" sz="4400" dirty="0" smtClean="0"/>
          </a:p>
          <a:p>
            <a:pPr algn="l">
              <a:spcBef>
                <a:spcPts val="0"/>
              </a:spcBef>
            </a:pPr>
            <a:r>
              <a:rPr lang="en-US" sz="4400" dirty="0"/>
              <a:t>y</a:t>
            </a:r>
            <a:r>
              <a:rPr lang="en-US" sz="4400" dirty="0" smtClean="0"/>
              <a:t>um install varnish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Reverse Proxy that sits in front of apache</a:t>
            </a:r>
          </a:p>
          <a:p>
            <a:pPr lvl="2" algn="l">
              <a:spcBef>
                <a:spcPts val="0"/>
              </a:spcBef>
            </a:pPr>
            <a:r>
              <a:rPr lang="en-US" sz="4400" dirty="0" smtClean="0"/>
              <a:t>Listen on 80; move apache to port 8080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must have for anonymous traffic / high scale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Can’t handle HTTPS (without 4.x + plugin)</a:t>
            </a:r>
          </a:p>
          <a:p>
            <a:pPr algn="l">
              <a:spcBef>
                <a:spcPts val="0"/>
              </a:spcBef>
            </a:pPr>
            <a:endParaRPr lang="en-US" sz="4400" dirty="0"/>
          </a:p>
          <a:p>
            <a:pPr algn="l">
              <a:spcBef>
                <a:spcPts val="0"/>
              </a:spcBef>
            </a:pPr>
            <a:r>
              <a:rPr lang="en-US" sz="4400" dirty="0" smtClean="0"/>
              <a:t>Pound - /</a:t>
            </a:r>
            <a:r>
              <a:rPr lang="en-US" sz="4400" dirty="0" err="1" smtClean="0"/>
              <a:t>etc</a:t>
            </a:r>
            <a:r>
              <a:rPr lang="en-US" sz="4400" dirty="0" smtClean="0"/>
              <a:t>/</a:t>
            </a:r>
            <a:r>
              <a:rPr lang="en-US" sz="4400" dirty="0" err="1" smtClean="0"/>
              <a:t>pound.cnf</a:t>
            </a:r>
            <a:endParaRPr lang="en-US" sz="4400" dirty="0" smtClean="0"/>
          </a:p>
          <a:p>
            <a:pPr algn="l">
              <a:spcBef>
                <a:spcPts val="0"/>
              </a:spcBef>
            </a:pPr>
            <a:r>
              <a:rPr lang="en-US" sz="4400" dirty="0" smtClean="0"/>
              <a:t>yum install pound</a:t>
            </a:r>
            <a:endParaRPr lang="en-US" sz="4400" dirty="0"/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Load balancer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Sits in front of Varnish / apache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Can handle HTTPS, hands off as HTTP</a:t>
            </a:r>
            <a:endParaRPr lang="en-US" sz="4400" dirty="0"/>
          </a:p>
        </p:txBody>
      </p:sp>
      <p:pic>
        <p:nvPicPr>
          <p:cNvPr id="2" name="Picture 1" descr="file00020012445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071" y="6580909"/>
            <a:ext cx="6631829" cy="586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361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Drupal / Server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dirty="0" err="1" smtClean="0"/>
              <a:t>httprl_spider</a:t>
            </a:r>
            <a:endParaRPr lang="en-US" sz="4400" dirty="0" smtClean="0"/>
          </a:p>
          <a:p>
            <a:pPr algn="l">
              <a:spcBef>
                <a:spcPts val="0"/>
              </a:spcBef>
            </a:pPr>
            <a:r>
              <a:rPr lang="en-US" sz="4400" dirty="0"/>
              <a:t>https://www.drupal.org/project/</a:t>
            </a:r>
            <a:r>
              <a:rPr lang="en-US" sz="4400" dirty="0" err="1" smtClean="0"/>
              <a:t>httprl_spider</a:t>
            </a:r>
            <a:r>
              <a:rPr lang="en-US" sz="4400" dirty="0"/>
              <a:t> </a:t>
            </a:r>
            <a:endParaRPr lang="en-US" sz="4400" dirty="0" smtClean="0"/>
          </a:p>
          <a:p>
            <a:pPr algn="l">
              <a:spcBef>
                <a:spcPts val="0"/>
              </a:spcBef>
            </a:pPr>
            <a:r>
              <a:rPr lang="en-US" sz="4400" dirty="0" smtClean="0"/>
              <a:t>Usage:</a:t>
            </a:r>
          </a:p>
          <a:p>
            <a:pPr lvl="1" algn="l">
              <a:spcBef>
                <a:spcPts val="0"/>
              </a:spcBef>
            </a:pPr>
            <a:r>
              <a:rPr lang="en-US" sz="4400" dirty="0" err="1" smtClean="0"/>
              <a:t>drush</a:t>
            </a:r>
            <a:r>
              <a:rPr lang="en-US" sz="4400" dirty="0" smtClean="0"/>
              <a:t> @site </a:t>
            </a:r>
            <a:r>
              <a:rPr lang="en-US" sz="4400" dirty="0" err="1" smtClean="0"/>
              <a:t>hss</a:t>
            </a:r>
            <a:r>
              <a:rPr lang="en-US" sz="4400" dirty="0" smtClean="0"/>
              <a:t> node (request all nodes on the site)</a:t>
            </a:r>
          </a:p>
          <a:p>
            <a:pPr algn="l">
              <a:spcBef>
                <a:spcPts val="0"/>
              </a:spcBef>
            </a:pPr>
            <a:endParaRPr lang="en-US" sz="4400" dirty="0"/>
          </a:p>
          <a:p>
            <a:pPr algn="l">
              <a:spcBef>
                <a:spcPts val="0"/>
              </a:spcBef>
            </a:pPr>
            <a:r>
              <a:rPr lang="en-US" sz="4400" dirty="0" smtClean="0"/>
              <a:t>Great for seeding anonymous user page caches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Stuff in a </a:t>
            </a:r>
            <a:r>
              <a:rPr lang="en-US" sz="4400" dirty="0" err="1" smtClean="0"/>
              <a:t>crontab</a:t>
            </a:r>
            <a:r>
              <a:rPr lang="en-US" sz="4400" dirty="0" smtClean="0"/>
              <a:t> nightly after </a:t>
            </a:r>
            <a:r>
              <a:rPr lang="en-US" sz="4400" dirty="0" err="1" smtClean="0"/>
              <a:t>cron</a:t>
            </a:r>
            <a:r>
              <a:rPr lang="en-US" sz="4400" dirty="0" smtClean="0"/>
              <a:t> (so caches are cleared out)</a:t>
            </a:r>
          </a:p>
          <a:p>
            <a:pPr marL="635000" lvl="1" indent="0" algn="l">
              <a:spcBef>
                <a:spcPts val="0"/>
              </a:spcBef>
              <a:buNone/>
            </a:pPr>
            <a:endParaRPr lang="en-US" sz="4400" dirty="0" smtClean="0"/>
          </a:p>
          <a:p>
            <a:pPr marL="635000" lvl="1" indent="0" algn="l">
              <a:spcBef>
                <a:spcPts val="0"/>
              </a:spcBef>
              <a:buNone/>
            </a:pPr>
            <a:r>
              <a:rPr lang="en-US" sz="4400" dirty="0" smtClean="0"/>
              <a:t>* 4 </a:t>
            </a:r>
            <a:r>
              <a:rPr lang="en-US" sz="4400" dirty="0"/>
              <a:t>* * *			</a:t>
            </a:r>
            <a:r>
              <a:rPr lang="en-US" sz="4400" dirty="0" smtClean="0"/>
              <a:t>	root </a:t>
            </a:r>
            <a:r>
              <a:rPr lang="en-US" sz="4400" dirty="0"/>
              <a:t>			</a:t>
            </a:r>
            <a:r>
              <a:rPr lang="en-US" sz="4400" dirty="0" err="1"/>
              <a:t>drush</a:t>
            </a:r>
            <a:r>
              <a:rPr lang="en-US" sz="4400" dirty="0"/>
              <a:t> @</a:t>
            </a:r>
            <a:r>
              <a:rPr lang="en-US" sz="4400" dirty="0" err="1"/>
              <a:t>mysite</a:t>
            </a:r>
            <a:r>
              <a:rPr lang="en-US" sz="4400" dirty="0"/>
              <a:t> </a:t>
            </a:r>
            <a:r>
              <a:rPr lang="en-US" sz="4400" dirty="0" err="1" smtClean="0"/>
              <a:t>cron</a:t>
            </a:r>
            <a:endParaRPr lang="en-US" sz="4400" dirty="0"/>
          </a:p>
          <a:p>
            <a:pPr marL="635000" lvl="1" indent="0" algn="l">
              <a:spcBef>
                <a:spcPts val="0"/>
              </a:spcBef>
              <a:buNone/>
            </a:pPr>
            <a:r>
              <a:rPr lang="en-US" sz="4400" dirty="0" smtClean="0"/>
              <a:t>15 4 * * *			root 			</a:t>
            </a:r>
            <a:r>
              <a:rPr lang="en-US" sz="4400" dirty="0" err="1" smtClean="0"/>
              <a:t>drush</a:t>
            </a:r>
            <a:r>
              <a:rPr lang="en-US" sz="4400" dirty="0" smtClean="0"/>
              <a:t> @</a:t>
            </a:r>
            <a:r>
              <a:rPr lang="en-US" sz="4400" dirty="0" err="1" smtClean="0"/>
              <a:t>mysite</a:t>
            </a:r>
            <a:r>
              <a:rPr lang="en-US" sz="4400" dirty="0" smtClean="0"/>
              <a:t> </a:t>
            </a:r>
            <a:r>
              <a:rPr lang="en-US" sz="4400" dirty="0" err="1" smtClean="0"/>
              <a:t>hss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58470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Drupal: Cache bin management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dirty="0" smtClean="0"/>
              <a:t>Cache Bin Management</a:t>
            </a:r>
          </a:p>
          <a:p>
            <a:pPr lvl="1" algn="l">
              <a:spcBef>
                <a:spcPts val="0"/>
              </a:spcBef>
            </a:pPr>
            <a:r>
              <a:rPr lang="en-US" sz="4400" dirty="0">
                <a:hlinkClick r:id="rId2"/>
              </a:rPr>
              <a:t>https://drupal.psu.edu/blog/post/purespeed-cache-bin-</a:t>
            </a:r>
            <a:r>
              <a:rPr lang="en-US" sz="4400" dirty="0" smtClean="0">
                <a:hlinkClick r:id="rId2"/>
              </a:rPr>
              <a:t>backends</a:t>
            </a:r>
            <a:r>
              <a:rPr lang="en-US" sz="4400" dirty="0" smtClean="0"/>
              <a:t> </a:t>
            </a:r>
            <a:endParaRPr lang="en-US" sz="4400" dirty="0" smtClean="0"/>
          </a:p>
          <a:p>
            <a:pPr algn="l">
              <a:spcBef>
                <a:spcPts val="0"/>
              </a:spcBef>
            </a:pPr>
            <a:r>
              <a:rPr lang="en-US" sz="4400" dirty="0" smtClean="0"/>
              <a:t>Popular options</a:t>
            </a:r>
          </a:p>
          <a:p>
            <a:pPr lvl="1" algn="l">
              <a:spcBef>
                <a:spcPts val="0"/>
              </a:spcBef>
            </a:pPr>
            <a:r>
              <a:rPr lang="en-US" sz="4400" dirty="0" err="1" smtClean="0"/>
              <a:t>Apc</a:t>
            </a:r>
            <a:r>
              <a:rPr lang="en-US" sz="4400" dirty="0" smtClean="0"/>
              <a:t> user bin – great for things that don’t change</a:t>
            </a:r>
          </a:p>
          <a:p>
            <a:pPr lvl="2" algn="l">
              <a:spcBef>
                <a:spcPts val="0"/>
              </a:spcBef>
            </a:pPr>
            <a:r>
              <a:rPr lang="en-US" sz="4400" dirty="0" smtClean="0"/>
              <a:t>Fast, cheap and easy for anyone (don’t push page cache here!)</a:t>
            </a:r>
          </a:p>
          <a:p>
            <a:pPr lvl="1" algn="l">
              <a:spcBef>
                <a:spcPts val="0"/>
              </a:spcBef>
            </a:pPr>
            <a:r>
              <a:rPr lang="en-US" sz="4400" dirty="0" err="1" smtClean="0"/>
              <a:t>Filecache</a:t>
            </a:r>
            <a:r>
              <a:rPr lang="en-US" sz="4400" dirty="0" smtClean="0"/>
              <a:t> – writ to file system for cache data</a:t>
            </a:r>
          </a:p>
          <a:p>
            <a:pPr lvl="2" algn="l">
              <a:spcBef>
                <a:spcPts val="0"/>
              </a:spcBef>
            </a:pPr>
            <a:r>
              <a:rPr lang="en-US" sz="4400" dirty="0" smtClean="0"/>
              <a:t>Great, cheap and easy if on SSD</a:t>
            </a:r>
          </a:p>
          <a:p>
            <a:pPr lvl="1" algn="l">
              <a:spcBef>
                <a:spcPts val="0"/>
              </a:spcBef>
            </a:pPr>
            <a:r>
              <a:rPr lang="en-US" sz="4400" dirty="0" err="1" smtClean="0"/>
              <a:t>Memcache</a:t>
            </a:r>
            <a:r>
              <a:rPr lang="en-US" sz="4400" dirty="0" smtClean="0"/>
              <a:t> –popular in distributed / complex setups</a:t>
            </a:r>
          </a:p>
          <a:p>
            <a:pPr lvl="1" algn="l">
              <a:spcBef>
                <a:spcPts val="0"/>
              </a:spcBef>
            </a:pPr>
            <a:r>
              <a:rPr lang="en-US" sz="4400" dirty="0" err="1" smtClean="0"/>
              <a:t>Reddis</a:t>
            </a:r>
            <a:r>
              <a:rPr lang="en-US" sz="4400" dirty="0" smtClean="0"/>
              <a:t> – similar to </a:t>
            </a:r>
            <a:r>
              <a:rPr lang="en-US" sz="4400" dirty="0" err="1" smtClean="0"/>
              <a:t>memcache</a:t>
            </a:r>
            <a:r>
              <a:rPr lang="en-US" sz="4400" dirty="0" smtClean="0"/>
              <a:t>, newer and more popular now</a:t>
            </a:r>
          </a:p>
          <a:p>
            <a:pPr lvl="2" algn="l">
              <a:spcBef>
                <a:spcPts val="0"/>
              </a:spcBef>
            </a:pPr>
            <a:r>
              <a:rPr lang="en-US" sz="4400" dirty="0" smtClean="0"/>
              <a:t>Both great but usually you want this on its own server / more complicated</a:t>
            </a:r>
          </a:p>
          <a:p>
            <a:pPr lvl="1" algn="l">
              <a:spcBef>
                <a:spcPts val="0"/>
              </a:spcBef>
            </a:pPr>
            <a:r>
              <a:rPr lang="en-US" sz="4400" dirty="0" err="1" smtClean="0"/>
              <a:t>Apdqc</a:t>
            </a:r>
            <a:r>
              <a:rPr lang="en-US" sz="4400" dirty="0"/>
              <a:t> </a:t>
            </a:r>
            <a:r>
              <a:rPr lang="en-US" sz="4400" dirty="0" smtClean="0"/>
              <a:t>– replacement for </a:t>
            </a:r>
            <a:r>
              <a:rPr lang="en-US" sz="4400" dirty="0" err="1" smtClean="0"/>
              <a:t>mysql</a:t>
            </a:r>
            <a:r>
              <a:rPr lang="en-US" sz="4400" dirty="0" smtClean="0"/>
              <a:t> core cache bin mechanism</a:t>
            </a:r>
          </a:p>
          <a:p>
            <a:pPr lvl="2" algn="l">
              <a:spcBef>
                <a:spcPts val="0"/>
              </a:spcBef>
            </a:pPr>
            <a:r>
              <a:rPr lang="en-US" sz="4400" dirty="0" smtClean="0"/>
              <a:t>Run on any site</a:t>
            </a:r>
          </a:p>
        </p:txBody>
      </p:sp>
    </p:spTree>
    <p:extLst>
      <p:ext uri="{BB962C8B-B14F-4D97-AF65-F5344CB8AC3E}">
        <p14:creationId xmlns:p14="http://schemas.microsoft.com/office/powerpoint/2010/main" val="22669361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Drupal: Cache bin WARNING</a:t>
            </a:r>
            <a:endParaRPr sz="9000" dirty="0">
              <a:solidFill>
                <a:srgbClr val="F5D328"/>
              </a:solidFill>
            </a:endParaRPr>
          </a:p>
        </p:txBody>
      </p:sp>
      <p:pic>
        <p:nvPicPr>
          <p:cNvPr id="2" name="Picture 1" descr="unattended-childr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421" y="3031945"/>
            <a:ext cx="10934479" cy="1003751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</p:spPr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dirty="0" smtClean="0"/>
              <a:t>Make sure file paths are correct!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WSOD</a:t>
            </a:r>
          </a:p>
          <a:p>
            <a:pPr algn="l">
              <a:spcBef>
                <a:spcPts val="0"/>
              </a:spcBef>
            </a:pPr>
            <a:r>
              <a:rPr lang="en-US" sz="4400" dirty="0" err="1" smtClean="0"/>
              <a:t>Cache_form</a:t>
            </a:r>
            <a:r>
              <a:rPr lang="en-US" sz="4400" dirty="0" smtClean="0"/>
              <a:t> CAN NOT live in bins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All page form submission breaks</a:t>
            </a:r>
          </a:p>
          <a:p>
            <a:pPr algn="l">
              <a:spcBef>
                <a:spcPts val="0"/>
              </a:spcBef>
            </a:pPr>
            <a:r>
              <a:rPr lang="en-US" sz="4400" dirty="0" smtClean="0"/>
              <a:t>APC fragmentation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Restart apache on interval</a:t>
            </a:r>
          </a:p>
          <a:p>
            <a:pPr algn="l">
              <a:spcBef>
                <a:spcPts val="0"/>
              </a:spcBef>
            </a:pPr>
            <a:r>
              <a:rPr lang="en-US" sz="4400" dirty="0" smtClean="0"/>
              <a:t>APDQC recommendations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Some involve </a:t>
            </a:r>
            <a:r>
              <a:rPr lang="en-US" sz="4400" dirty="0" err="1" smtClean="0"/>
              <a:t>mysql</a:t>
            </a:r>
            <a:r>
              <a:rPr lang="en-US" sz="4400" dirty="0" smtClean="0"/>
              <a:t> upgrades</a:t>
            </a:r>
          </a:p>
          <a:p>
            <a:pPr lvl="1" algn="l">
              <a:spcBef>
                <a:spcPts val="0"/>
              </a:spcBef>
            </a:pPr>
            <a:r>
              <a:rPr lang="en-US" sz="4400" dirty="0" err="1" smtClean="0"/>
              <a:t>Semephor</a:t>
            </a:r>
            <a:r>
              <a:rPr lang="en-US" sz="4400" dirty="0" smtClean="0"/>
              <a:t> / session replacements</a:t>
            </a:r>
          </a:p>
          <a:p>
            <a:pPr marL="635000" lvl="1" indent="0" algn="l">
              <a:spcBef>
                <a:spcPts val="0"/>
              </a:spcBef>
              <a:buNone/>
            </a:pPr>
            <a:r>
              <a:rPr lang="en-US" sz="4400" dirty="0" smtClean="0"/>
              <a:t>		can cause issues</a:t>
            </a:r>
          </a:p>
        </p:txBody>
      </p:sp>
    </p:spTree>
    <p:extLst>
      <p:ext uri="{BB962C8B-B14F-4D97-AF65-F5344CB8AC3E}">
        <p14:creationId xmlns:p14="http://schemas.microsoft.com/office/powerpoint/2010/main" val="6327833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Drupal Core Patches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dirty="0" smtClean="0">
                <a:hlinkClick r:id="rId2"/>
              </a:rPr>
              <a:t>https</a:t>
            </a:r>
            <a:r>
              <a:rPr lang="en-US" sz="4400" dirty="0">
                <a:hlinkClick r:id="rId2"/>
              </a:rPr>
              <a:t>://drupal.psu.edu/blog/post/purespeed-core-</a:t>
            </a:r>
            <a:r>
              <a:rPr lang="en-US" sz="4400" dirty="0" smtClean="0">
                <a:hlinkClick r:id="rId2"/>
              </a:rPr>
              <a:t>patching</a:t>
            </a:r>
            <a:r>
              <a:rPr lang="en-US" sz="4400" dirty="0" smtClean="0"/>
              <a:t> </a:t>
            </a:r>
            <a:endParaRPr lang="en-US" sz="4400" dirty="0" smtClean="0"/>
          </a:p>
          <a:p>
            <a:pPr algn="l">
              <a:spcBef>
                <a:spcPts val="0"/>
              </a:spcBef>
            </a:pPr>
            <a:endParaRPr lang="en-US" sz="4400" dirty="0" smtClean="0"/>
          </a:p>
          <a:p>
            <a:pPr algn="l">
              <a:spcBef>
                <a:spcPts val="0"/>
              </a:spcBef>
            </a:pPr>
            <a:r>
              <a:rPr lang="en-US" sz="4400" dirty="0" smtClean="0"/>
              <a:t>Most of these will get in D7 at some point in time</a:t>
            </a:r>
          </a:p>
          <a:p>
            <a:pPr algn="l">
              <a:spcBef>
                <a:spcPts val="0"/>
              </a:spcBef>
            </a:pPr>
            <a:r>
              <a:rPr lang="en-US" sz="4400" dirty="0" smtClean="0"/>
              <a:t>Most improvement seen in authenticated sessions</a:t>
            </a:r>
          </a:p>
          <a:p>
            <a:pPr algn="l">
              <a:spcBef>
                <a:spcPts val="0"/>
              </a:spcBef>
            </a:pPr>
            <a:r>
              <a:rPr lang="en-US" sz="4400" dirty="0" smtClean="0"/>
              <a:t>ELMSLN runs one from article in production</a:t>
            </a:r>
          </a:p>
        </p:txBody>
      </p:sp>
      <p:pic>
        <p:nvPicPr>
          <p:cNvPr id="4" name="Picture 3" descr="druplicon.large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545" y="2913212"/>
            <a:ext cx="8332355" cy="953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361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Drupal – DSLM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dirty="0" smtClean="0"/>
              <a:t>https</a:t>
            </a:r>
            <a:r>
              <a:rPr lang="en-US" sz="4400" dirty="0"/>
              <a:t>://</a:t>
            </a:r>
            <a:r>
              <a:rPr lang="en-US" sz="4400" dirty="0" err="1"/>
              <a:t>www.drupal.org</a:t>
            </a:r>
            <a:r>
              <a:rPr lang="en-US" sz="4400" dirty="0"/>
              <a:t>/project/</a:t>
            </a:r>
            <a:r>
              <a:rPr lang="en-US" sz="4400" dirty="0" err="1"/>
              <a:t>dslm</a:t>
            </a:r>
            <a:endParaRPr lang="en-US" sz="4400" dirty="0" smtClean="0"/>
          </a:p>
          <a:p>
            <a:pPr lvl="1" algn="l">
              <a:spcBef>
                <a:spcPts val="0"/>
              </a:spcBef>
            </a:pPr>
            <a:r>
              <a:rPr lang="en-US" sz="4400" dirty="0">
                <a:hlinkClick r:id="rId2"/>
              </a:rPr>
              <a:t>https://drupal.psu.edu/blog/post/dslm-multi-sites-</a:t>
            </a:r>
            <a:r>
              <a:rPr lang="en-US" sz="4400" dirty="0" smtClean="0">
                <a:hlinkClick r:id="rId2"/>
              </a:rPr>
              <a:t>steroids</a:t>
            </a:r>
            <a:r>
              <a:rPr lang="en-US" sz="4400" dirty="0" smtClean="0"/>
              <a:t> </a:t>
            </a:r>
            <a:endParaRPr lang="en-US" sz="4400" dirty="0" smtClean="0"/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Manage </a:t>
            </a:r>
            <a:r>
              <a:rPr lang="en-US" sz="4400" dirty="0" err="1" smtClean="0"/>
              <a:t>multisites</a:t>
            </a:r>
            <a:r>
              <a:rPr lang="en-US" sz="4400" dirty="0" smtClean="0"/>
              <a:t> / versioning through </a:t>
            </a:r>
            <a:r>
              <a:rPr lang="en-US" sz="4400" dirty="0" err="1" smtClean="0"/>
              <a:t>symlinks</a:t>
            </a:r>
            <a:endParaRPr lang="en-US" sz="4400" dirty="0" smtClean="0"/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More </a:t>
            </a:r>
            <a:r>
              <a:rPr lang="en-US" sz="4400" dirty="0" err="1" smtClean="0"/>
              <a:t>performant</a:t>
            </a:r>
            <a:r>
              <a:rPr lang="en-US" sz="4400" dirty="0" smtClean="0"/>
              <a:t> then managing multiple copies of core</a:t>
            </a:r>
          </a:p>
        </p:txBody>
      </p:sp>
      <p:pic>
        <p:nvPicPr>
          <p:cNvPr id="2" name="Picture 1" descr="prepostdsl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5818" y="6085217"/>
            <a:ext cx="10549082" cy="700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07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1270000" y="5255051"/>
            <a:ext cx="21005800" cy="451349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 algn="r">
              <a:defRPr sz="1800">
                <a:solidFill>
                  <a:srgbClr val="000000"/>
                </a:solidFill>
              </a:defRPr>
            </a:pPr>
            <a:r>
              <a:rPr lang="en-US" sz="8000" dirty="0" smtClean="0">
                <a:solidFill>
                  <a:srgbClr val="70BF41"/>
                </a:solidFill>
              </a:rPr>
              <a:t>Optimizing Drupal out the Wazoo</a:t>
            </a:r>
            <a:br>
              <a:rPr lang="en-US" sz="8000" dirty="0" smtClean="0">
                <a:solidFill>
                  <a:srgbClr val="70BF41"/>
                </a:solidFill>
              </a:rPr>
            </a:br>
            <a:r>
              <a:rPr lang="en-US" sz="8000" dirty="0" err="1" smtClean="0">
                <a:solidFill>
                  <a:srgbClr val="70BF41"/>
                </a:solidFill>
              </a:rPr>
              <a:t>elmsln.org</a:t>
            </a:r>
            <a:r>
              <a:rPr lang="en-US" sz="8000" dirty="0" smtClean="0">
                <a:solidFill>
                  <a:srgbClr val="70BF41"/>
                </a:solidFill>
              </a:rPr>
              <a:t/>
            </a:r>
            <a:br>
              <a:rPr lang="en-US" sz="8000" dirty="0" smtClean="0">
                <a:solidFill>
                  <a:srgbClr val="70BF41"/>
                </a:solidFill>
              </a:rPr>
            </a:br>
            <a:r>
              <a:rPr lang="en-US" sz="8000" dirty="0" smtClean="0">
                <a:solidFill>
                  <a:srgbClr val="70BF41"/>
                </a:solidFill>
              </a:rPr>
              <a:t>@</a:t>
            </a:r>
            <a:r>
              <a:rPr lang="en-US" sz="8000" dirty="0" err="1" smtClean="0">
                <a:solidFill>
                  <a:srgbClr val="70BF41"/>
                </a:solidFill>
              </a:rPr>
              <a:t>btopro</a:t>
            </a:r>
            <a:r>
              <a:rPr lang="en-US" sz="8000" dirty="0" smtClean="0">
                <a:solidFill>
                  <a:srgbClr val="70BF41"/>
                </a:solidFill>
              </a:rPr>
              <a:t/>
            </a:r>
            <a:br>
              <a:rPr lang="en-US" sz="8000" dirty="0" smtClean="0">
                <a:solidFill>
                  <a:srgbClr val="70BF41"/>
                </a:solidFill>
              </a:rPr>
            </a:br>
            <a:r>
              <a:rPr lang="en-US" sz="8000" dirty="0" smtClean="0">
                <a:solidFill>
                  <a:srgbClr val="70BF41"/>
                </a:solidFill>
              </a:rPr>
              <a:t>#</a:t>
            </a:r>
            <a:r>
              <a:rPr lang="en-US" sz="8000" dirty="0" err="1" smtClean="0">
                <a:solidFill>
                  <a:srgbClr val="70BF41"/>
                </a:solidFill>
              </a:rPr>
              <a:t>purespeed</a:t>
            </a:r>
            <a:r>
              <a:rPr lang="en-US" sz="8000" dirty="0" smtClean="0">
                <a:solidFill>
                  <a:srgbClr val="70BF41"/>
                </a:solidFill>
              </a:rPr>
              <a:t/>
            </a:r>
            <a:br>
              <a:rPr lang="en-US" sz="8000" dirty="0" smtClean="0">
                <a:solidFill>
                  <a:srgbClr val="70BF41"/>
                </a:solidFill>
              </a:rPr>
            </a:br>
            <a:endParaRPr sz="8000" dirty="0">
              <a:solidFill>
                <a:srgbClr val="70BF41"/>
              </a:solidFill>
            </a:endParaRPr>
          </a:p>
        </p:txBody>
      </p:sp>
      <p:sp>
        <p:nvSpPr>
          <p:cNvPr id="6" name="Shape 403"/>
          <p:cNvSpPr/>
          <p:nvPr/>
        </p:nvSpPr>
        <p:spPr>
          <a:xfrm>
            <a:off x="1270000" y="9333122"/>
            <a:ext cx="21844002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584200">
              <a:defRPr sz="4400" b="0" i="1" u="sng">
                <a:latin typeface="+mj-lt"/>
                <a:ea typeface="+mj-ea"/>
                <a:cs typeface="+mj-cs"/>
                <a:sym typeface="Vollkorn Regular"/>
                <a:hlinkClick r:id="rId2"/>
              </a:defRPr>
            </a:lvl1pPr>
          </a:lstStyle>
          <a:p>
            <a:pPr lvl="0">
              <a:defRPr sz="1800" i="0" u="none">
                <a:solidFill>
                  <a:srgbClr val="000000"/>
                </a:solidFill>
              </a:defRPr>
            </a:pPr>
            <a:endParaRPr sz="4400" i="1" u="sng" dirty="0">
              <a:solidFill>
                <a:schemeClr val="bg1"/>
              </a:solidFill>
              <a:hlinkClick r:id="rId2"/>
            </a:endParaRPr>
          </a:p>
        </p:txBody>
      </p:sp>
      <p:pic>
        <p:nvPicPr>
          <p:cNvPr id="7" name="Picture 6" descr="druplicon.large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853" y="5039798"/>
            <a:ext cx="4183056" cy="4785704"/>
          </a:xfrm>
          <a:prstGeom prst="rect">
            <a:avLst/>
          </a:prstGeom>
        </p:spPr>
      </p:pic>
      <p:pic>
        <p:nvPicPr>
          <p:cNvPr id="8" name="Picture 7" descr="hires_transparent_square-colo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207" y="7966364"/>
            <a:ext cx="802967" cy="808786"/>
          </a:xfrm>
          <a:prstGeom prst="rect">
            <a:avLst/>
          </a:prstGeom>
        </p:spPr>
      </p:pic>
      <p:pic>
        <p:nvPicPr>
          <p:cNvPr id="9" name="Picture 8" descr="hires_transparent_square-colo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73273" y="8182051"/>
            <a:ext cx="565907" cy="57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232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Drupal - </a:t>
            </a:r>
            <a:r>
              <a:rPr lang="en-US" sz="9000" dirty="0" err="1" smtClean="0">
                <a:solidFill>
                  <a:srgbClr val="F5D328"/>
                </a:solidFill>
              </a:rPr>
              <a:t>entitycache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dirty="0" smtClean="0"/>
              <a:t>https</a:t>
            </a:r>
            <a:r>
              <a:rPr lang="en-US" sz="4400" dirty="0"/>
              <a:t>://www.drupal.org/project</a:t>
            </a:r>
            <a:r>
              <a:rPr lang="en-US" sz="4400" dirty="0" smtClean="0"/>
              <a:t>/entitycache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Core in </a:t>
            </a:r>
            <a:r>
              <a:rPr lang="en-US" sz="4400" dirty="0" err="1" smtClean="0"/>
              <a:t>drupal</a:t>
            </a:r>
            <a:r>
              <a:rPr lang="en-US" sz="4400" dirty="0" smtClean="0"/>
              <a:t> 8!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Caches entity / object definitions (basically required for field collections)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Turn it on, that’s it!</a:t>
            </a:r>
          </a:p>
        </p:txBody>
      </p:sp>
    </p:spTree>
    <p:extLst>
      <p:ext uri="{BB962C8B-B14F-4D97-AF65-F5344CB8AC3E}">
        <p14:creationId xmlns:p14="http://schemas.microsoft.com/office/powerpoint/2010/main" val="22669361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Drupal - APC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dirty="0" err="1"/>
              <a:t>d</a:t>
            </a:r>
            <a:r>
              <a:rPr lang="en-US" sz="4400" dirty="0" err="1" smtClean="0"/>
              <a:t>rupal.org</a:t>
            </a:r>
            <a:r>
              <a:rPr lang="en-US" sz="4400" dirty="0" smtClean="0"/>
              <a:t>/project/</a:t>
            </a:r>
            <a:r>
              <a:rPr lang="en-US" sz="4400" dirty="0" err="1" smtClean="0"/>
              <a:t>apc</a:t>
            </a:r>
            <a:r>
              <a:rPr lang="en-US" sz="4400" dirty="0"/>
              <a:t> </a:t>
            </a:r>
            <a:r>
              <a:rPr lang="en-US" sz="4400" dirty="0" smtClean="0"/>
              <a:t>-Exposes APC user bin as a cache backend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Beware of fragmentation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Can’t be used in a distributed / clustered deployment (use </a:t>
            </a:r>
            <a:r>
              <a:rPr lang="en-US" sz="4400" dirty="0" err="1" smtClean="0"/>
              <a:t>memecache</a:t>
            </a:r>
            <a:r>
              <a:rPr lang="en-US" sz="4400" dirty="0" smtClean="0"/>
              <a:t> / </a:t>
            </a:r>
            <a:r>
              <a:rPr lang="en-US" sz="4400" dirty="0" err="1" smtClean="0"/>
              <a:t>reddis</a:t>
            </a:r>
            <a:r>
              <a:rPr lang="en-US" sz="4400" dirty="0" smtClean="0"/>
              <a:t>)</a:t>
            </a:r>
          </a:p>
          <a:p>
            <a:pPr lvl="1" algn="l">
              <a:spcBef>
                <a:spcPts val="0"/>
              </a:spcBef>
            </a:pPr>
            <a:endParaRPr lang="en-US" sz="4400" dirty="0" smtClean="0"/>
          </a:p>
          <a:p>
            <a:pPr marL="635000" lvl="1" indent="0" algn="l">
              <a:spcBef>
                <a:spcPts val="0"/>
              </a:spcBef>
              <a:buNone/>
            </a:pPr>
            <a:r>
              <a:rPr lang="en-US" sz="3000" dirty="0" smtClean="0"/>
              <a:t>$</a:t>
            </a:r>
            <a:r>
              <a:rPr lang="en-US" sz="3000" dirty="0" err="1"/>
              <a:t>conf</a:t>
            </a:r>
            <a:r>
              <a:rPr lang="en-US" sz="3000" dirty="0"/>
              <a:t>['</a:t>
            </a:r>
            <a:r>
              <a:rPr lang="en-US" sz="3000" dirty="0" err="1"/>
              <a:t>cache_backends</a:t>
            </a:r>
            <a:r>
              <a:rPr lang="en-US" sz="3000" dirty="0"/>
              <a:t>'][] = 'sites/all/</a:t>
            </a:r>
            <a:r>
              <a:rPr lang="en-US" sz="3000" dirty="0" smtClean="0"/>
              <a:t>modules/</a:t>
            </a:r>
            <a:r>
              <a:rPr lang="en-US" sz="3000" dirty="0" err="1"/>
              <a:t>apc</a:t>
            </a:r>
            <a:r>
              <a:rPr lang="en-US" sz="3000" dirty="0"/>
              <a:t>/</a:t>
            </a:r>
            <a:r>
              <a:rPr lang="en-US" sz="3000" dirty="0" err="1"/>
              <a:t>drupal_apc_cache.inc</a:t>
            </a:r>
            <a:r>
              <a:rPr lang="en-US" sz="3000" dirty="0"/>
              <a:t>';</a:t>
            </a:r>
          </a:p>
          <a:p>
            <a:pPr marL="635000" lvl="1" indent="0" algn="l">
              <a:spcBef>
                <a:spcPts val="0"/>
              </a:spcBef>
              <a:buNone/>
            </a:pPr>
            <a:r>
              <a:rPr lang="en-US" sz="3000" dirty="0" smtClean="0"/>
              <a:t>$</a:t>
            </a:r>
            <a:r>
              <a:rPr lang="en-US" sz="3000" dirty="0" err="1" smtClean="0"/>
              <a:t>conf</a:t>
            </a:r>
            <a:r>
              <a:rPr lang="en-US" sz="3000" dirty="0"/>
              <a:t>['</a:t>
            </a:r>
            <a:r>
              <a:rPr lang="en-US" sz="3000" dirty="0" err="1"/>
              <a:t>cache_class_cache</a:t>
            </a:r>
            <a:r>
              <a:rPr lang="en-US" sz="3000" dirty="0"/>
              <a:t>'] = '</a:t>
            </a:r>
            <a:r>
              <a:rPr lang="en-US" sz="3000" dirty="0" err="1"/>
              <a:t>DrupalAPCCache</a:t>
            </a:r>
            <a:r>
              <a:rPr lang="en-US" sz="3000" dirty="0"/>
              <a:t>';</a:t>
            </a:r>
          </a:p>
          <a:p>
            <a:pPr marL="635000" lvl="1" indent="0" algn="l">
              <a:spcBef>
                <a:spcPts val="0"/>
              </a:spcBef>
              <a:buNone/>
            </a:pPr>
            <a:r>
              <a:rPr lang="en-US" sz="3000" dirty="0" smtClean="0"/>
              <a:t>$</a:t>
            </a:r>
            <a:r>
              <a:rPr lang="en-US" sz="3000" dirty="0" err="1" smtClean="0"/>
              <a:t>conf</a:t>
            </a:r>
            <a:r>
              <a:rPr lang="en-US" sz="3000" dirty="0"/>
              <a:t>['</a:t>
            </a:r>
            <a:r>
              <a:rPr lang="en-US" sz="3000" dirty="0" err="1"/>
              <a:t>cache_class_cache_admin_menu</a:t>
            </a:r>
            <a:r>
              <a:rPr lang="en-US" sz="3000" dirty="0"/>
              <a:t>'] = '</a:t>
            </a:r>
            <a:r>
              <a:rPr lang="en-US" sz="3000" dirty="0" err="1"/>
              <a:t>DrupalAPCCache</a:t>
            </a:r>
            <a:r>
              <a:rPr lang="en-US" sz="3000" dirty="0"/>
              <a:t>';</a:t>
            </a:r>
          </a:p>
          <a:p>
            <a:pPr marL="635000" lvl="1" indent="0" algn="l">
              <a:spcBef>
                <a:spcPts val="0"/>
              </a:spcBef>
              <a:buNone/>
            </a:pPr>
            <a:r>
              <a:rPr lang="en-US" sz="3000" dirty="0"/>
              <a:t>$</a:t>
            </a:r>
            <a:r>
              <a:rPr lang="en-US" sz="3000" dirty="0" err="1"/>
              <a:t>conf</a:t>
            </a:r>
            <a:r>
              <a:rPr lang="en-US" sz="3000" dirty="0"/>
              <a:t>['</a:t>
            </a:r>
            <a:r>
              <a:rPr lang="en-US" sz="3000" dirty="0" err="1"/>
              <a:t>cache_class_cache_block</a:t>
            </a:r>
            <a:r>
              <a:rPr lang="en-US" sz="3000" dirty="0"/>
              <a:t>'] = '</a:t>
            </a:r>
            <a:r>
              <a:rPr lang="en-US" sz="3000" dirty="0" err="1"/>
              <a:t>DrupalAPCCache</a:t>
            </a:r>
            <a:r>
              <a:rPr lang="en-US" sz="3000" dirty="0"/>
              <a:t>';</a:t>
            </a:r>
          </a:p>
          <a:p>
            <a:pPr marL="635000" lvl="1" indent="0" algn="l">
              <a:spcBef>
                <a:spcPts val="0"/>
              </a:spcBef>
              <a:buNone/>
            </a:pPr>
            <a:r>
              <a:rPr lang="en-US" sz="3000" dirty="0"/>
              <a:t>$</a:t>
            </a:r>
            <a:r>
              <a:rPr lang="en-US" sz="3000" dirty="0" err="1"/>
              <a:t>conf</a:t>
            </a:r>
            <a:r>
              <a:rPr lang="en-US" sz="3000" dirty="0"/>
              <a:t>['</a:t>
            </a:r>
            <a:r>
              <a:rPr lang="en-US" sz="3000" dirty="0" err="1"/>
              <a:t>cache_class_cache_bootstrap</a:t>
            </a:r>
            <a:r>
              <a:rPr lang="en-US" sz="3000" dirty="0"/>
              <a:t>'] = '</a:t>
            </a:r>
            <a:r>
              <a:rPr lang="en-US" sz="3000" dirty="0" err="1"/>
              <a:t>DrupalAPCCache</a:t>
            </a:r>
            <a:r>
              <a:rPr lang="en-US" sz="3000" dirty="0"/>
              <a:t>';</a:t>
            </a:r>
          </a:p>
          <a:p>
            <a:pPr marL="635000" lvl="1" indent="0" algn="l">
              <a:spcBef>
                <a:spcPts val="0"/>
              </a:spcBef>
              <a:buNone/>
            </a:pPr>
            <a:r>
              <a:rPr lang="en-US" sz="3000" dirty="0"/>
              <a:t>$</a:t>
            </a:r>
            <a:r>
              <a:rPr lang="en-US" sz="3000" dirty="0" err="1"/>
              <a:t>conf</a:t>
            </a:r>
            <a:r>
              <a:rPr lang="en-US" sz="3000" dirty="0"/>
              <a:t>['</a:t>
            </a:r>
            <a:r>
              <a:rPr lang="en-US" sz="3000" dirty="0" err="1"/>
              <a:t>cache_class_cache_entity_file</a:t>
            </a:r>
            <a:r>
              <a:rPr lang="en-US" sz="3000" dirty="0"/>
              <a:t>'] = '</a:t>
            </a:r>
            <a:r>
              <a:rPr lang="en-US" sz="3000" dirty="0" err="1"/>
              <a:t>DrupalAPCCache</a:t>
            </a:r>
            <a:r>
              <a:rPr lang="en-US" sz="3000" dirty="0"/>
              <a:t>';</a:t>
            </a:r>
          </a:p>
          <a:p>
            <a:pPr marL="635000" lvl="1" indent="0" algn="l">
              <a:spcBef>
                <a:spcPts val="0"/>
              </a:spcBef>
              <a:buNone/>
            </a:pPr>
            <a:r>
              <a:rPr lang="en-US" sz="3000" dirty="0" smtClean="0"/>
              <a:t>$</a:t>
            </a:r>
            <a:r>
              <a:rPr lang="en-US" sz="3000" dirty="0" err="1"/>
              <a:t>conf</a:t>
            </a:r>
            <a:r>
              <a:rPr lang="en-US" sz="3000" dirty="0"/>
              <a:t>['</a:t>
            </a:r>
            <a:r>
              <a:rPr lang="en-US" sz="3000" dirty="0" err="1"/>
              <a:t>cache_class_cache_field</a:t>
            </a:r>
            <a:r>
              <a:rPr lang="en-US" sz="3000" dirty="0"/>
              <a:t>'] = '</a:t>
            </a:r>
            <a:r>
              <a:rPr lang="en-US" sz="3000" dirty="0" err="1"/>
              <a:t>DrupalAPCCache</a:t>
            </a:r>
            <a:r>
              <a:rPr lang="en-US" sz="3000" dirty="0"/>
              <a:t>';</a:t>
            </a:r>
          </a:p>
          <a:p>
            <a:pPr marL="635000" lvl="1" indent="0" algn="l">
              <a:spcBef>
                <a:spcPts val="0"/>
              </a:spcBef>
              <a:buNone/>
            </a:pPr>
            <a:r>
              <a:rPr lang="en-US" sz="3000" dirty="0"/>
              <a:t>$</a:t>
            </a:r>
            <a:r>
              <a:rPr lang="en-US" sz="3000" dirty="0" err="1"/>
              <a:t>conf</a:t>
            </a:r>
            <a:r>
              <a:rPr lang="en-US" sz="3000" dirty="0"/>
              <a:t>['</a:t>
            </a:r>
            <a:r>
              <a:rPr lang="en-US" sz="3000" dirty="0" err="1"/>
              <a:t>cache_class_cache_menu</a:t>
            </a:r>
            <a:r>
              <a:rPr lang="en-US" sz="3000" dirty="0"/>
              <a:t>'] = '</a:t>
            </a:r>
            <a:r>
              <a:rPr lang="en-US" sz="3000" dirty="0" err="1"/>
              <a:t>DrupalAPCCache</a:t>
            </a:r>
            <a:r>
              <a:rPr lang="en-US" sz="3000" dirty="0"/>
              <a:t>';</a:t>
            </a:r>
          </a:p>
          <a:p>
            <a:pPr marL="635000" lvl="1" indent="0" algn="l">
              <a:spcBef>
                <a:spcPts val="0"/>
              </a:spcBef>
              <a:buNone/>
            </a:pPr>
            <a:r>
              <a:rPr lang="en-US" sz="3000" dirty="0"/>
              <a:t>$</a:t>
            </a:r>
            <a:r>
              <a:rPr lang="en-US" sz="3000" dirty="0" err="1"/>
              <a:t>conf</a:t>
            </a:r>
            <a:r>
              <a:rPr lang="en-US" sz="3000" dirty="0"/>
              <a:t>['</a:t>
            </a:r>
            <a:r>
              <a:rPr lang="en-US" sz="3000" dirty="0" err="1"/>
              <a:t>cache_class_cache_libraries</a:t>
            </a:r>
            <a:r>
              <a:rPr lang="en-US" sz="3000" dirty="0"/>
              <a:t>'] = '</a:t>
            </a:r>
            <a:r>
              <a:rPr lang="en-US" sz="3000" dirty="0" err="1"/>
              <a:t>DrupalAPCCache</a:t>
            </a:r>
            <a:r>
              <a:rPr lang="en-US" sz="3000" dirty="0"/>
              <a:t>';</a:t>
            </a:r>
          </a:p>
          <a:p>
            <a:pPr marL="635000" lvl="1" indent="0" algn="l">
              <a:spcBef>
                <a:spcPts val="0"/>
              </a:spcBef>
              <a:buNone/>
            </a:pPr>
            <a:r>
              <a:rPr lang="en-US" sz="3000" dirty="0"/>
              <a:t>$</a:t>
            </a:r>
            <a:r>
              <a:rPr lang="en-US" sz="3000" dirty="0" err="1"/>
              <a:t>conf</a:t>
            </a:r>
            <a:r>
              <a:rPr lang="en-US" sz="3000" dirty="0"/>
              <a:t>['</a:t>
            </a:r>
            <a:r>
              <a:rPr lang="en-US" sz="3000" dirty="0" err="1"/>
              <a:t>cache_class_cache_token</a:t>
            </a:r>
            <a:r>
              <a:rPr lang="en-US" sz="3000" dirty="0"/>
              <a:t>'] = '</a:t>
            </a:r>
            <a:r>
              <a:rPr lang="en-US" sz="3000" dirty="0" err="1"/>
              <a:t>DrupalAPCCache</a:t>
            </a:r>
            <a:r>
              <a:rPr lang="en-US" sz="3000" dirty="0"/>
              <a:t>';</a:t>
            </a:r>
          </a:p>
          <a:p>
            <a:pPr marL="635000" lvl="1" indent="0" algn="l">
              <a:spcBef>
                <a:spcPts val="0"/>
              </a:spcBef>
              <a:buNone/>
            </a:pPr>
            <a:r>
              <a:rPr lang="en-US" sz="3000" dirty="0"/>
              <a:t>$</a:t>
            </a:r>
            <a:r>
              <a:rPr lang="en-US" sz="3000" dirty="0" err="1"/>
              <a:t>conf</a:t>
            </a:r>
            <a:r>
              <a:rPr lang="en-US" sz="3000" dirty="0"/>
              <a:t>['</a:t>
            </a:r>
            <a:r>
              <a:rPr lang="en-US" sz="3000" dirty="0" err="1"/>
              <a:t>cache_class_cache_views</a:t>
            </a:r>
            <a:r>
              <a:rPr lang="en-US" sz="3000" dirty="0"/>
              <a:t>'] = '</a:t>
            </a:r>
            <a:r>
              <a:rPr lang="en-US" sz="3000" dirty="0" err="1"/>
              <a:t>DrupalAPCCache</a:t>
            </a:r>
            <a:r>
              <a:rPr lang="en-US" sz="3000" dirty="0"/>
              <a:t>';</a:t>
            </a:r>
          </a:p>
          <a:p>
            <a:pPr marL="635000" lvl="1" indent="0" algn="l">
              <a:spcBef>
                <a:spcPts val="0"/>
              </a:spcBef>
              <a:buNone/>
            </a:pPr>
            <a:r>
              <a:rPr lang="en-US" sz="3000" dirty="0"/>
              <a:t>$</a:t>
            </a:r>
            <a:r>
              <a:rPr lang="en-US" sz="3000" dirty="0" err="1"/>
              <a:t>conf</a:t>
            </a:r>
            <a:r>
              <a:rPr lang="en-US" sz="3000" dirty="0"/>
              <a:t>['</a:t>
            </a:r>
            <a:r>
              <a:rPr lang="en-US" sz="3000" dirty="0" err="1"/>
              <a:t>cache_class_cache_path_breadcrumbs</a:t>
            </a:r>
            <a:r>
              <a:rPr lang="en-US" sz="3000" dirty="0"/>
              <a:t>'] = '</a:t>
            </a:r>
            <a:r>
              <a:rPr lang="en-US" sz="3000" dirty="0" err="1"/>
              <a:t>DrupalAPCCache</a:t>
            </a:r>
            <a:r>
              <a:rPr lang="en-US" sz="3000" dirty="0"/>
              <a:t>';</a:t>
            </a:r>
          </a:p>
          <a:p>
            <a:pPr marL="635000" lvl="1" indent="0" algn="l">
              <a:spcBef>
                <a:spcPts val="0"/>
              </a:spcBef>
              <a:buNone/>
            </a:pPr>
            <a:r>
              <a:rPr lang="en-US" sz="3000" dirty="0"/>
              <a:t>$</a:t>
            </a:r>
            <a:r>
              <a:rPr lang="en-US" sz="3000" dirty="0" err="1"/>
              <a:t>conf</a:t>
            </a:r>
            <a:r>
              <a:rPr lang="en-US" sz="3000" dirty="0"/>
              <a:t>['</a:t>
            </a:r>
            <a:r>
              <a:rPr lang="en-US" sz="3000" dirty="0" err="1"/>
              <a:t>cache_class_cache_path</a:t>
            </a:r>
            <a:r>
              <a:rPr lang="en-US" sz="3000" dirty="0"/>
              <a:t>'] = '</a:t>
            </a:r>
            <a:r>
              <a:rPr lang="en-US" sz="3000" dirty="0" err="1"/>
              <a:t>DrupalAPCCache</a:t>
            </a:r>
            <a:r>
              <a:rPr lang="en-US" sz="3000" dirty="0"/>
              <a:t>';</a:t>
            </a:r>
          </a:p>
          <a:p>
            <a:pPr marL="635000" lvl="1" indent="0" algn="l">
              <a:spcBef>
                <a:spcPts val="0"/>
              </a:spcBef>
              <a:buNone/>
            </a:pPr>
            <a:r>
              <a:rPr lang="en-US" sz="3000" dirty="0"/>
              <a:t>$</a:t>
            </a:r>
            <a:r>
              <a:rPr lang="en-US" sz="3000" dirty="0" err="1"/>
              <a:t>conf</a:t>
            </a:r>
            <a:r>
              <a:rPr lang="en-US" sz="3000" dirty="0"/>
              <a:t>['</a:t>
            </a:r>
            <a:r>
              <a:rPr lang="en-US" sz="3000" dirty="0" err="1"/>
              <a:t>cache_class_cache_book</a:t>
            </a:r>
            <a:r>
              <a:rPr lang="en-US" sz="3000" dirty="0"/>
              <a:t>'] = '</a:t>
            </a:r>
            <a:r>
              <a:rPr lang="en-US" sz="3000" dirty="0" err="1" smtClean="0"/>
              <a:t>DrupalAPCCache</a:t>
            </a:r>
            <a:r>
              <a:rPr lang="en-US" sz="3000" dirty="0" smtClean="0"/>
              <a:t>’;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2478652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Drupal - HTTPRL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dirty="0" err="1" smtClean="0"/>
              <a:t>Drupal.org</a:t>
            </a:r>
            <a:r>
              <a:rPr lang="en-US" sz="4400" dirty="0" smtClean="0"/>
              <a:t>/project/</a:t>
            </a:r>
            <a:r>
              <a:rPr lang="en-US" sz="4400" dirty="0" err="1" smtClean="0"/>
              <a:t>httprl</a:t>
            </a:r>
            <a:endParaRPr lang="en-US" sz="4400" dirty="0" smtClean="0"/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Threading capable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Allows for queuing background threads and non-blocking calls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Similar to Guzzle (D8 core)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Makes certain projects faster (like </a:t>
            </a:r>
            <a:r>
              <a:rPr lang="en-US" sz="4400" dirty="0" err="1" smtClean="0"/>
              <a:t>advagg</a:t>
            </a:r>
            <a:r>
              <a:rPr lang="en-US" sz="4400" dirty="0" smtClean="0"/>
              <a:t>)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Can be a bit of a troublemaker</a:t>
            </a:r>
          </a:p>
          <a:p>
            <a:pPr algn="l">
              <a:spcBef>
                <a:spcPts val="0"/>
              </a:spcBef>
            </a:pPr>
            <a:endParaRPr lang="en-US" sz="4400" dirty="0" smtClean="0"/>
          </a:p>
          <a:p>
            <a:pPr algn="l">
              <a:spcBef>
                <a:spcPts val="0"/>
              </a:spcBef>
            </a:pPr>
            <a:r>
              <a:rPr lang="en-US" sz="4400" dirty="0" smtClean="0"/>
              <a:t>https</a:t>
            </a:r>
            <a:r>
              <a:rPr lang="en-US" sz="4400" dirty="0"/>
              <a:t>://</a:t>
            </a:r>
            <a:r>
              <a:rPr lang="en-US" sz="4400" dirty="0" err="1"/>
              <a:t>drupal.psu.edu</a:t>
            </a:r>
            <a:r>
              <a:rPr lang="en-US" sz="4400" dirty="0"/>
              <a:t>/blog/post/bench-marking-non-blocking-</a:t>
            </a:r>
            <a:r>
              <a:rPr lang="en-US" sz="4400" dirty="0" err="1"/>
              <a:t>httprl</a:t>
            </a:r>
            <a:r>
              <a:rPr lang="en-US" sz="4400" dirty="0"/>
              <a:t>-</a:t>
            </a:r>
            <a:r>
              <a:rPr lang="en-US" sz="4400" dirty="0" err="1"/>
              <a:t>vs-</a:t>
            </a:r>
            <a:r>
              <a:rPr lang="en-US" sz="4400" dirty="0" err="1" smtClean="0"/>
              <a:t>drupalhttprequest</a:t>
            </a:r>
            <a:endParaRPr lang="en-US" sz="4400" dirty="0" smtClean="0"/>
          </a:p>
          <a:p>
            <a:pPr algn="l">
              <a:spcBef>
                <a:spcPts val="0"/>
              </a:spcBef>
            </a:pPr>
            <a:endParaRPr lang="en-US" sz="4400" dirty="0"/>
          </a:p>
          <a:p>
            <a:pPr algn="l">
              <a:spcBef>
                <a:spcPts val="0"/>
              </a:spcBef>
            </a:pPr>
            <a:r>
              <a:rPr lang="en-US" sz="4400" dirty="0"/>
              <a:t>https://</a:t>
            </a:r>
            <a:r>
              <a:rPr lang="en-US" sz="4400" dirty="0" err="1"/>
              <a:t>drupal.psu.edu</a:t>
            </a:r>
            <a:r>
              <a:rPr lang="en-US" sz="4400" dirty="0"/>
              <a:t>/blog/post/core-caching-and-</a:t>
            </a:r>
            <a:r>
              <a:rPr lang="en-US" sz="4400" dirty="0" err="1"/>
              <a:t>drupalstatic</a:t>
            </a:r>
            <a:r>
              <a:rPr lang="en-US" sz="4400" dirty="0"/>
              <a:t>-make-cached-</a:t>
            </a:r>
            <a:r>
              <a:rPr lang="en-US" sz="4400" dirty="0" err="1"/>
              <a:t>drupalhttprequests</a:t>
            </a:r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31474554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Drupal - </a:t>
            </a:r>
            <a:r>
              <a:rPr lang="en-US" sz="9000" dirty="0" err="1" smtClean="0">
                <a:solidFill>
                  <a:srgbClr val="F5D328"/>
                </a:solidFill>
              </a:rPr>
              <a:t>advagg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dirty="0" err="1" smtClean="0"/>
              <a:t>Drupal.org</a:t>
            </a:r>
            <a:r>
              <a:rPr lang="en-US" sz="4400" dirty="0" smtClean="0"/>
              <a:t>/project/</a:t>
            </a:r>
            <a:r>
              <a:rPr lang="en-US" sz="4400" dirty="0" err="1" smtClean="0"/>
              <a:t>advagg</a:t>
            </a:r>
            <a:endParaRPr lang="en-US" sz="4400" dirty="0" smtClean="0"/>
          </a:p>
          <a:p>
            <a:pPr algn="l">
              <a:spcBef>
                <a:spcPts val="0"/>
              </a:spcBef>
            </a:pPr>
            <a:r>
              <a:rPr lang="en-US" sz="4400" dirty="0" smtClean="0"/>
              <a:t>Covered earlier</a:t>
            </a:r>
          </a:p>
          <a:p>
            <a:pPr algn="l">
              <a:spcBef>
                <a:spcPts val="0"/>
              </a:spcBef>
            </a:pPr>
            <a:r>
              <a:rPr lang="en-US" sz="4400" dirty="0" smtClean="0"/>
              <a:t>Should be on every site you do</a:t>
            </a:r>
          </a:p>
          <a:p>
            <a:pPr algn="l">
              <a:spcBef>
                <a:spcPts val="0"/>
              </a:spcBef>
            </a:pPr>
            <a:r>
              <a:rPr lang="en-US" sz="4400" dirty="0" smtClean="0"/>
              <a:t>Biggest gains in compression, bundler, </a:t>
            </a:r>
            <a:r>
              <a:rPr lang="en-US" sz="4400" dirty="0" err="1" smtClean="0"/>
              <a:t>async</a:t>
            </a:r>
            <a:r>
              <a:rPr lang="en-US" sz="4400" dirty="0" smtClean="0"/>
              <a:t> font loader and pushing </a:t>
            </a:r>
            <a:r>
              <a:rPr lang="en-US" sz="4400" dirty="0" err="1" smtClean="0"/>
              <a:t>js</a:t>
            </a:r>
            <a:r>
              <a:rPr lang="en-US" sz="4400" dirty="0" smtClean="0"/>
              <a:t> to footer</a:t>
            </a:r>
          </a:p>
          <a:p>
            <a:pPr algn="l">
              <a:spcBef>
                <a:spcPts val="0"/>
              </a:spcBef>
            </a:pPr>
            <a:r>
              <a:rPr lang="en-US" sz="4400" dirty="0" smtClean="0"/>
              <a:t>Great for improving perception of page load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Beware of bricking JS though</a:t>
            </a:r>
          </a:p>
        </p:txBody>
      </p:sp>
    </p:spTree>
    <p:extLst>
      <p:ext uri="{BB962C8B-B14F-4D97-AF65-F5344CB8AC3E}">
        <p14:creationId xmlns:p14="http://schemas.microsoft.com/office/powerpoint/2010/main" val="31474554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Drupal - APDQC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dirty="0" smtClean="0"/>
              <a:t>Covered earlier</a:t>
            </a:r>
          </a:p>
          <a:p>
            <a:pPr algn="l">
              <a:spcBef>
                <a:spcPts val="0"/>
              </a:spcBef>
            </a:pPr>
            <a:r>
              <a:rPr lang="en-US" sz="4400" dirty="0" smtClean="0"/>
              <a:t>Install, read README and status page</a:t>
            </a:r>
          </a:p>
          <a:p>
            <a:pPr algn="l">
              <a:spcBef>
                <a:spcPts val="0"/>
              </a:spcBef>
            </a:pPr>
            <a:r>
              <a:rPr lang="en-US" sz="4400" dirty="0" smtClean="0"/>
              <a:t>Fix issues it reports</a:t>
            </a:r>
          </a:p>
          <a:p>
            <a:pPr algn="l">
              <a:spcBef>
                <a:spcPts val="0"/>
              </a:spcBef>
            </a:pPr>
            <a:r>
              <a:rPr lang="en-US" sz="4400" dirty="0" smtClean="0"/>
              <a:t>Faster site with less time spent in </a:t>
            </a:r>
            <a:r>
              <a:rPr lang="en-US" sz="4400" dirty="0" err="1" smtClean="0"/>
              <a:t>mysql</a:t>
            </a:r>
            <a:r>
              <a:rPr lang="en-US" sz="4400" dirty="0" smtClean="0"/>
              <a:t> calls</a:t>
            </a:r>
          </a:p>
        </p:txBody>
      </p:sp>
    </p:spTree>
    <p:extLst>
      <p:ext uri="{BB962C8B-B14F-4D97-AF65-F5344CB8AC3E}">
        <p14:creationId xmlns:p14="http://schemas.microsoft.com/office/powerpoint/2010/main" val="31474554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Drupal - </a:t>
            </a:r>
            <a:r>
              <a:rPr lang="en-US" sz="9000" dirty="0" err="1" smtClean="0">
                <a:solidFill>
                  <a:srgbClr val="F5D328"/>
                </a:solidFill>
              </a:rPr>
              <a:t>Authcache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dirty="0" err="1" smtClean="0"/>
              <a:t>drupal.org</a:t>
            </a:r>
            <a:r>
              <a:rPr lang="en-US" sz="4400" dirty="0" smtClean="0"/>
              <a:t>/project/</a:t>
            </a:r>
            <a:r>
              <a:rPr lang="en-US" sz="4400" dirty="0" err="1" smtClean="0"/>
              <a:t>authcache</a:t>
            </a:r>
            <a:endParaRPr lang="en-US" sz="4400" dirty="0" smtClean="0"/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Aggressive caching methods for authenticated users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Great when granularity of access is per role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Caches per combination of roles (handles anonymous too)</a:t>
            </a:r>
          </a:p>
          <a:p>
            <a:pPr lvl="2" algn="l">
              <a:spcBef>
                <a:spcPts val="0"/>
              </a:spcBef>
            </a:pPr>
            <a:r>
              <a:rPr lang="en-US" sz="4400" dirty="0" smtClean="0"/>
              <a:t>Can cache admin, not recommended</a:t>
            </a:r>
          </a:p>
          <a:p>
            <a:pPr marL="1270000" lvl="2" indent="0" algn="l">
              <a:spcBef>
                <a:spcPts val="0"/>
              </a:spcBef>
              <a:buNone/>
            </a:pPr>
            <a:endParaRPr lang="en-US" sz="4400" dirty="0" smtClean="0"/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Need to modify </a:t>
            </a:r>
            <a:r>
              <a:rPr lang="en-US" sz="4400" dirty="0" err="1" smtClean="0"/>
              <a:t>settings.php</a:t>
            </a:r>
            <a:r>
              <a:rPr lang="en-US" sz="4400" dirty="0" smtClean="0"/>
              <a:t> / </a:t>
            </a:r>
            <a:r>
              <a:rPr lang="en-US" sz="4400" dirty="0" err="1" smtClean="0"/>
              <a:t>authcache.php</a:t>
            </a:r>
            <a:r>
              <a:rPr lang="en-US" sz="4400" dirty="0" smtClean="0"/>
              <a:t> in Drupal root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https</a:t>
            </a:r>
            <a:r>
              <a:rPr lang="en-US" sz="4400" dirty="0"/>
              <a:t>://</a:t>
            </a:r>
            <a:r>
              <a:rPr lang="en-US" sz="4400" dirty="0" err="1"/>
              <a:t>github.com</a:t>
            </a:r>
            <a:r>
              <a:rPr lang="en-US" sz="4400" dirty="0"/>
              <a:t>/</a:t>
            </a:r>
            <a:r>
              <a:rPr lang="en-US" sz="4400" dirty="0" err="1"/>
              <a:t>elmsln</a:t>
            </a:r>
            <a:r>
              <a:rPr lang="en-US" sz="4400" dirty="0"/>
              <a:t>/</a:t>
            </a:r>
            <a:r>
              <a:rPr lang="en-US" sz="4400" dirty="0" err="1"/>
              <a:t>elmsln</a:t>
            </a:r>
            <a:r>
              <a:rPr lang="en-US" sz="4400" dirty="0"/>
              <a:t>/blob/master/core/</a:t>
            </a:r>
            <a:r>
              <a:rPr lang="en-US" sz="4400" dirty="0" err="1"/>
              <a:t>dslmcode</a:t>
            </a:r>
            <a:r>
              <a:rPr lang="en-US" sz="4400" dirty="0"/>
              <a:t>/shared/drupal-7.x/modules/</a:t>
            </a:r>
            <a:r>
              <a:rPr lang="en-US" sz="4400" dirty="0" err="1"/>
              <a:t>ulmus</a:t>
            </a:r>
            <a:r>
              <a:rPr lang="en-US" sz="4400" dirty="0"/>
              <a:t>/</a:t>
            </a:r>
            <a:r>
              <a:rPr lang="en-US" sz="4400" dirty="0" err="1"/>
              <a:t>authcache</a:t>
            </a:r>
            <a:r>
              <a:rPr lang="en-US" sz="4400" dirty="0"/>
              <a:t>/modules/authcache_p13n/</a:t>
            </a:r>
            <a:r>
              <a:rPr lang="en-US" sz="4400" dirty="0" err="1"/>
              <a:t>safe_frontcontroller</a:t>
            </a:r>
            <a:r>
              <a:rPr lang="en-US" sz="4400" dirty="0"/>
              <a:t>/</a:t>
            </a:r>
            <a:r>
              <a:rPr lang="en-US" sz="4400" dirty="0" err="1"/>
              <a:t>authcache.php</a:t>
            </a:r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3498307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Drupal – </a:t>
            </a:r>
            <a:r>
              <a:rPr lang="en-US" sz="9000" dirty="0" err="1" smtClean="0">
                <a:solidFill>
                  <a:srgbClr val="F5D328"/>
                </a:solidFill>
              </a:rPr>
              <a:t>Authcache</a:t>
            </a:r>
            <a:r>
              <a:rPr lang="en-US" sz="9000" dirty="0" smtClean="0">
                <a:solidFill>
                  <a:srgbClr val="F5D328"/>
                </a:solidFill>
              </a:rPr>
              <a:t> Notes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 lvl="1" algn="l">
              <a:spcBef>
                <a:spcPts val="0"/>
              </a:spcBef>
            </a:pPr>
            <a:r>
              <a:rPr lang="en-US" sz="4400" dirty="0" smtClean="0"/>
              <a:t>Figure out a combination that works for you then make it a feature</a:t>
            </a:r>
          </a:p>
          <a:p>
            <a:pPr lvl="2" algn="l">
              <a:spcBef>
                <a:spcPts val="0"/>
              </a:spcBef>
            </a:pPr>
            <a:r>
              <a:rPr lang="en-US" sz="4400" dirty="0" smtClean="0"/>
              <a:t>We run same feature all over the place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Easy to support additional custom granularities</a:t>
            </a:r>
          </a:p>
          <a:p>
            <a:pPr lvl="2" algn="l">
              <a:spcBef>
                <a:spcPts val="0"/>
              </a:spcBef>
            </a:pPr>
            <a:r>
              <a:rPr lang="en-US" sz="4400" dirty="0" smtClean="0"/>
              <a:t>ELMSLN supporting “sections” is 3 lines in implemented hook</a:t>
            </a:r>
          </a:p>
          <a:p>
            <a:pPr marL="1270000" lvl="2" indent="0" algn="l">
              <a:spcBef>
                <a:spcPts val="0"/>
              </a:spcBef>
              <a:buNone/>
            </a:pPr>
            <a:endParaRPr lang="en-US" sz="4400" dirty="0" smtClean="0"/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Enable almost everything</a:t>
            </a:r>
          </a:p>
          <a:p>
            <a:pPr lvl="2" algn="l">
              <a:spcBef>
                <a:spcPts val="0"/>
              </a:spcBef>
            </a:pPr>
            <a:r>
              <a:rPr lang="en-US" sz="4400" dirty="0" smtClean="0"/>
              <a:t>ESI only works with configuration to Varnish (I don’t have this working)</a:t>
            </a:r>
          </a:p>
          <a:p>
            <a:pPr lvl="2" algn="l">
              <a:spcBef>
                <a:spcPts val="0"/>
              </a:spcBef>
            </a:pPr>
            <a:r>
              <a:rPr lang="en-US" sz="4400" dirty="0" smtClean="0"/>
              <a:t>AJAX easier to support / configure</a:t>
            </a:r>
          </a:p>
          <a:p>
            <a:pPr lvl="1" algn="l">
              <a:spcBef>
                <a:spcPts val="0"/>
              </a:spcBef>
            </a:pPr>
            <a:endParaRPr lang="en-US" sz="4400" dirty="0"/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Do lots of testing before rolling with this</a:t>
            </a:r>
          </a:p>
          <a:p>
            <a:pPr lvl="2" algn="l">
              <a:spcBef>
                <a:spcPts val="0"/>
              </a:spcBef>
            </a:pPr>
            <a:r>
              <a:rPr lang="en-US" sz="4400" dirty="0" smtClean="0"/>
              <a:t>Has a debug mode that can be enabled for ALL traffic</a:t>
            </a:r>
          </a:p>
          <a:p>
            <a:pPr lvl="2" algn="l">
              <a:spcBef>
                <a:spcPts val="0"/>
              </a:spcBef>
            </a:pPr>
            <a:r>
              <a:rPr lang="en-US" sz="4400" dirty="0" smtClean="0"/>
              <a:t>Helps iron out when things don’t cache</a:t>
            </a:r>
          </a:p>
          <a:p>
            <a:pPr lvl="1" algn="l">
              <a:spcBef>
                <a:spcPts val="0"/>
              </a:spcBef>
            </a:pPr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19135631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/>
          <p:nvPr/>
        </p:nvSpPr>
        <p:spPr>
          <a:xfrm>
            <a:off x="2758877" y="4759865"/>
            <a:ext cx="5684678" cy="3949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5000" b="1" dirty="0" smtClean="0">
                <a:solidFill>
                  <a:srgbClr val="FFFFFF"/>
                </a:solidFill>
              </a:rPr>
              <a:t>Questions</a:t>
            </a:r>
          </a:p>
          <a:p>
            <a:pPr lvl="0">
              <a:defRPr sz="1800" b="0">
                <a:solidFill>
                  <a:srgbClr val="000000"/>
                </a:solidFill>
              </a:defRPr>
            </a:pPr>
            <a:endParaRPr lang="en-US" sz="5000" b="1" dirty="0" smtClean="0">
              <a:solidFill>
                <a:srgbClr val="FFFFFF"/>
              </a:solidFill>
            </a:endParaRPr>
          </a:p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000" b="1" dirty="0" smtClean="0">
                <a:solidFill>
                  <a:srgbClr val="FFFFFF"/>
                </a:solidFill>
              </a:rPr>
              <a:t>@</a:t>
            </a:r>
            <a:r>
              <a:rPr sz="5000" b="1" dirty="0">
                <a:solidFill>
                  <a:srgbClr val="FFFFFF"/>
                </a:solidFill>
              </a:rPr>
              <a:t>btopro</a:t>
            </a:r>
          </a:p>
          <a:p>
            <a:pPr lvl="0">
              <a:defRPr sz="1800" b="0">
                <a:solidFill>
                  <a:srgbClr val="000000"/>
                </a:solidFill>
              </a:defRPr>
            </a:pPr>
            <a:endParaRPr sz="5000" b="1" dirty="0">
              <a:solidFill>
                <a:srgbClr val="FFFFFF"/>
              </a:solidFill>
            </a:endParaRPr>
          </a:p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000" b="1" dirty="0" smtClean="0">
                <a:solidFill>
                  <a:srgbClr val="FFFFFF"/>
                </a:solidFill>
              </a:rPr>
              <a:t>elmsln.org</a:t>
            </a:r>
            <a:endParaRPr lang="en-US" sz="5000" b="1" dirty="0" smtClean="0">
              <a:solidFill>
                <a:srgbClr val="FFFFFF"/>
              </a:solidFill>
            </a:endParaRPr>
          </a:p>
        </p:txBody>
      </p:sp>
      <p:pic>
        <p:nvPicPr>
          <p:cNvPr id="3" name="Picture 2" descr="bryan_headshot_0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916" y="0"/>
            <a:ext cx="2071116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xfrm>
            <a:off x="1439219" y="10546773"/>
            <a:ext cx="21005801" cy="2286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https://</a:t>
            </a:r>
            <a:r>
              <a:rPr lang="en-US" sz="9000" dirty="0" err="1" smtClean="0">
                <a:solidFill>
                  <a:srgbClr val="F5D328"/>
                </a:solidFill>
              </a:rPr>
              <a:t>github.com</a:t>
            </a:r>
            <a:r>
              <a:rPr lang="en-US" sz="9000" dirty="0" smtClean="0">
                <a:solidFill>
                  <a:srgbClr val="F5D328"/>
                </a:solidFill>
              </a:rPr>
              <a:t>/</a:t>
            </a:r>
            <a:r>
              <a:rPr lang="en-US" sz="9000" dirty="0" err="1" smtClean="0">
                <a:solidFill>
                  <a:srgbClr val="F5D328"/>
                </a:solidFill>
              </a:rPr>
              <a:t>elmsln</a:t>
            </a:r>
            <a:r>
              <a:rPr lang="en-US" sz="9000" dirty="0" smtClean="0">
                <a:solidFill>
                  <a:srgbClr val="F5D328"/>
                </a:solidFill>
              </a:rPr>
              <a:t>/</a:t>
            </a:r>
            <a:r>
              <a:rPr lang="en-US" sz="9000" dirty="0" err="1" smtClean="0">
                <a:solidFill>
                  <a:srgbClr val="F5D328"/>
                </a:solidFill>
              </a:rPr>
              <a:t>elmsln</a:t>
            </a:r>
            <a:r>
              <a:rPr lang="en-US" sz="9000" dirty="0" smtClean="0">
                <a:solidFill>
                  <a:srgbClr val="F5D328"/>
                </a:solidFill>
              </a:rPr>
              <a:t/>
            </a:r>
            <a:br>
              <a:rPr lang="en-US" sz="9000" dirty="0" smtClean="0">
                <a:solidFill>
                  <a:srgbClr val="F5D328"/>
                </a:solidFill>
              </a:rPr>
            </a:br>
            <a:r>
              <a:rPr lang="en-US" sz="9000" dirty="0" smtClean="0">
                <a:solidFill>
                  <a:srgbClr val="F5D328"/>
                </a:solidFill>
              </a:rPr>
              <a:t>https://</a:t>
            </a:r>
            <a:r>
              <a:rPr sz="9000" dirty="0" err="1" smtClean="0">
                <a:solidFill>
                  <a:srgbClr val="F5D328"/>
                </a:solidFill>
              </a:rPr>
              <a:t>elmsln.org</a:t>
            </a:r>
            <a:endParaRPr sz="9000" dirty="0">
              <a:solidFill>
                <a:srgbClr val="F5D328"/>
              </a:solidFill>
            </a:endParaRPr>
          </a:p>
        </p:txBody>
      </p:sp>
      <p:pic>
        <p:nvPicPr>
          <p:cNvPr id="399" name="elmsln-w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25722" y="3840721"/>
            <a:ext cx="11201357" cy="3470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conmonstr-download-6-icon-25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99119" y="7575253"/>
            <a:ext cx="2286001" cy="228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 descr="hires_transparent_square-colo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334" y="3877215"/>
            <a:ext cx="3086836" cy="3109203"/>
          </a:xfrm>
          <a:prstGeom prst="rect">
            <a:avLst/>
          </a:prstGeom>
        </p:spPr>
      </p:pic>
      <p:sp>
        <p:nvSpPr>
          <p:cNvPr id="6" name="Shape 49"/>
          <p:cNvSpPr/>
          <p:nvPr/>
        </p:nvSpPr>
        <p:spPr>
          <a:xfrm>
            <a:off x="15568836" y="7311565"/>
            <a:ext cx="9184619" cy="183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1" indent="217170" defTabSz="784225">
              <a:spcBef>
                <a:spcPts val="5600"/>
              </a:spcBef>
              <a:defRPr sz="1800" b="0">
                <a:solidFill>
                  <a:srgbClr val="000000"/>
                </a:solidFill>
              </a:defRPr>
            </a:pPr>
            <a:r>
              <a:rPr lang="en-US" sz="4560" i="1" dirty="0" smtClean="0">
                <a:solidFill>
                  <a:srgbClr val="DCDEE0"/>
                </a:solidFill>
                <a:latin typeface="+mj-lt"/>
                <a:ea typeface="+mj-ea"/>
                <a:cs typeface="+mj-cs"/>
                <a:sym typeface="Vollkorn Regular"/>
              </a:rPr>
              <a:t>Star, Follow and Fork!</a:t>
            </a:r>
            <a:endParaRPr sz="4560" i="1" dirty="0">
              <a:solidFill>
                <a:srgbClr val="DCDEE0"/>
              </a:solidFill>
              <a:latin typeface="+mj-lt"/>
              <a:ea typeface="+mj-ea"/>
              <a:cs typeface="+mj-cs"/>
              <a:sym typeface="Vollkorn Regular"/>
            </a:endParaRPr>
          </a:p>
        </p:txBody>
      </p:sp>
      <p:pic>
        <p:nvPicPr>
          <p:cNvPr id="7" name="Picture 6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4644544">
            <a:off x="20004222" y="8594690"/>
            <a:ext cx="2247710" cy="257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107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ryan_headshot_0004.jpg"/>
          <p:cNvPicPr/>
          <p:nvPr/>
        </p:nvPicPr>
        <p:blipFill>
          <a:blip r:embed="rId2">
            <a:extLst/>
          </a:blip>
          <a:srcRect l="10251" r="34560"/>
          <a:stretch>
            <a:fillRect/>
          </a:stretch>
        </p:blipFill>
        <p:spPr>
          <a:xfrm>
            <a:off x="-166847" y="-57746"/>
            <a:ext cx="11449816" cy="13831378"/>
          </a:xfrm>
          <a:prstGeom prst="rect">
            <a:avLst/>
          </a:prstGeom>
          <a:ln w="12700">
            <a:miter lim="400000"/>
          </a:ln>
          <a:effectLst>
            <a:outerShdw blurRad="2159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2816730" y="1167966"/>
            <a:ext cx="10223501" cy="11380068"/>
          </a:xfrm>
          <a:prstGeom prst="rect">
            <a:avLst/>
          </a:prstGeom>
        </p:spPr>
        <p:txBody>
          <a:bodyPr anchor="ctr"/>
          <a:lstStyle/>
          <a:p>
            <a:pPr lvl="0" algn="l">
              <a:defRPr sz="1800" i="0">
                <a:solidFill>
                  <a:srgbClr val="000000"/>
                </a:solidFill>
              </a:defRPr>
            </a:pPr>
            <a:endParaRPr sz="3600" b="1" dirty="0">
              <a:solidFill>
                <a:srgbClr val="DCDEE0"/>
              </a:solidFill>
            </a:endParaRPr>
          </a:p>
          <a:p>
            <a:pPr lvl="0" algn="l">
              <a:defRPr sz="1800" i="0">
                <a:solidFill>
                  <a:srgbClr val="000000"/>
                </a:solidFill>
              </a:defRPr>
            </a:pPr>
            <a:r>
              <a:rPr sz="3600" b="1" dirty="0" smtClean="0">
                <a:solidFill>
                  <a:srgbClr val="DCDEE0"/>
                </a:solidFill>
              </a:rPr>
              <a:t>Project </a:t>
            </a:r>
            <a:r>
              <a:rPr sz="3600" b="1" dirty="0">
                <a:solidFill>
                  <a:srgbClr val="DCDEE0"/>
                </a:solidFill>
              </a:rPr>
              <a:t>Lead</a:t>
            </a:r>
          </a:p>
          <a:p>
            <a:pPr lvl="0" algn="l">
              <a:defRPr sz="1800" i="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DCDEE0"/>
                </a:solidFill>
              </a:rPr>
              <a:t>ELMS Initiative</a:t>
            </a:r>
          </a:p>
          <a:p>
            <a:pPr lvl="0" algn="l">
              <a:defRPr sz="1800" i="0">
                <a:solidFill>
                  <a:srgbClr val="000000"/>
                </a:solidFill>
              </a:defRPr>
            </a:pPr>
            <a:endParaRPr sz="3600" b="1" dirty="0">
              <a:solidFill>
                <a:srgbClr val="DCDEE0"/>
              </a:solidFill>
            </a:endParaRPr>
          </a:p>
          <a:p>
            <a:pPr lvl="0" algn="l">
              <a:defRPr sz="1800" i="0">
                <a:solidFill>
                  <a:srgbClr val="000000"/>
                </a:solidFill>
              </a:defRPr>
            </a:pPr>
            <a:endParaRPr sz="3600" b="1" dirty="0">
              <a:solidFill>
                <a:srgbClr val="DCDEE0"/>
              </a:solidFill>
            </a:endParaRPr>
          </a:p>
          <a:p>
            <a:pPr lvl="0" algn="l">
              <a:defRPr sz="1800" i="0">
                <a:solidFill>
                  <a:srgbClr val="000000"/>
                </a:solidFill>
              </a:defRPr>
            </a:pPr>
            <a:r>
              <a:rPr sz="3600" b="1" dirty="0">
                <a:solidFill>
                  <a:srgbClr val="DCDEE0"/>
                </a:solidFill>
              </a:rPr>
              <a:t>Instructional Systems Architect</a:t>
            </a:r>
          </a:p>
          <a:p>
            <a:pPr lvl="0" algn="l">
              <a:defRPr sz="1800" i="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DCDEE0"/>
                </a:solidFill>
              </a:rPr>
              <a:t>E-Learning Institute</a:t>
            </a:r>
          </a:p>
          <a:p>
            <a:pPr lvl="0" algn="l">
              <a:defRPr sz="1800" i="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DCDEE0"/>
                </a:solidFill>
              </a:rPr>
              <a:t>College of Arts &amp; Architecture</a:t>
            </a:r>
          </a:p>
          <a:p>
            <a:pPr lvl="0" algn="l">
              <a:defRPr sz="1800" i="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DCDEE0"/>
                </a:solidFill>
              </a:rPr>
              <a:t>Penn State University</a:t>
            </a:r>
          </a:p>
        </p:txBody>
      </p:sp>
      <p:sp>
        <p:nvSpPr>
          <p:cNvPr id="39" name="Shape 39"/>
          <p:cNvSpPr/>
          <p:nvPr/>
        </p:nvSpPr>
        <p:spPr>
          <a:xfrm>
            <a:off x="12805378" y="2757400"/>
            <a:ext cx="10022841" cy="1873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 b="0">
                <a:solidFill>
                  <a:srgbClr val="000000"/>
                </a:solidFill>
              </a:defRPr>
            </a:pPr>
            <a:r>
              <a:rPr sz="5000" b="1">
                <a:solidFill>
                  <a:srgbClr val="F6B23C"/>
                </a:solidFill>
                <a:latin typeface="+mj-lt"/>
                <a:ea typeface="+mj-ea"/>
                <a:cs typeface="+mj-cs"/>
                <a:sym typeface="Vollkorn Regular"/>
              </a:rPr>
              <a:t>@btopro </a:t>
            </a:r>
            <a:r>
              <a:rPr sz="5000">
                <a:solidFill>
                  <a:srgbClr val="F6B23C"/>
                </a:solidFill>
                <a:latin typeface="+mj-lt"/>
                <a:ea typeface="+mj-ea"/>
                <a:cs typeface="+mj-cs"/>
                <a:sym typeface="Vollkorn Regular"/>
              </a:rPr>
              <a:t>(aka</a:t>
            </a:r>
            <a:r>
              <a:rPr sz="5000" b="1">
                <a:solidFill>
                  <a:srgbClr val="F6B23C"/>
                </a:solidFill>
                <a:latin typeface="+mj-lt"/>
                <a:ea typeface="+mj-ea"/>
                <a:cs typeface="+mj-cs"/>
                <a:sym typeface="Vollkorn Regular"/>
              </a:rPr>
              <a:t> Bryan Ollendyke</a:t>
            </a:r>
            <a:r>
              <a:rPr sz="5000">
                <a:solidFill>
                  <a:srgbClr val="F6B23C"/>
                </a:solidFill>
                <a:latin typeface="+mj-lt"/>
                <a:ea typeface="+mj-ea"/>
                <a:cs typeface="+mj-cs"/>
                <a:sym typeface="Vollkorn Regular"/>
              </a:rPr>
              <a:t>)</a:t>
            </a:r>
            <a:endParaRPr sz="5000" b="1">
              <a:solidFill>
                <a:srgbClr val="F6B23C"/>
              </a:solidFill>
              <a:latin typeface="+mj-lt"/>
              <a:ea typeface="+mj-ea"/>
              <a:cs typeface="+mj-cs"/>
              <a:sym typeface="Vollkorn Regular"/>
            </a:endParaRPr>
          </a:p>
        </p:txBody>
      </p:sp>
      <p:pic>
        <p:nvPicPr>
          <p:cNvPr id="5" name="Picture 4" descr="hires-transparent_ELMSLN-ICON.png"/>
          <p:cNvPicPr>
            <a:picLocks noChangeAspect="1"/>
          </p:cNvPicPr>
          <p:nvPr/>
        </p:nvPicPr>
        <p:blipFill>
          <a:blip r:embed="rId3" cstate="print">
            <a:alphaModFix am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421" y="8222084"/>
            <a:ext cx="2034648" cy="172002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#</a:t>
            </a:r>
            <a:r>
              <a:rPr lang="en-US" sz="9000" dirty="0" err="1" smtClean="0">
                <a:solidFill>
                  <a:srgbClr val="F5D328"/>
                </a:solidFill>
              </a:rPr>
              <a:t>purespeed</a:t>
            </a:r>
            <a:r>
              <a:rPr lang="en-US" sz="9000" dirty="0" smtClean="0">
                <a:solidFill>
                  <a:srgbClr val="F5D328"/>
                </a:solidFill>
              </a:rPr>
              <a:t> 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dirty="0"/>
              <a:t>Tools </a:t>
            </a:r>
            <a:r>
              <a:rPr lang="en-US" sz="4400" dirty="0" smtClean="0"/>
              <a:t>to identify problems / needs</a:t>
            </a:r>
            <a:endParaRPr lang="en-US" sz="4400" dirty="0"/>
          </a:p>
          <a:p>
            <a:pPr lvl="1" algn="l">
              <a:spcBef>
                <a:spcPts val="0"/>
              </a:spcBef>
            </a:pPr>
            <a:r>
              <a:rPr lang="en-US" sz="4400" dirty="0" err="1"/>
              <a:t>Yslow</a:t>
            </a:r>
            <a:r>
              <a:rPr lang="en-US" sz="4400" dirty="0"/>
              <a:t> / </a:t>
            </a:r>
            <a:r>
              <a:rPr lang="en-US" sz="4400" dirty="0" err="1" smtClean="0"/>
              <a:t>PageSpeed</a:t>
            </a:r>
            <a:r>
              <a:rPr lang="en-US" sz="4400" dirty="0" smtClean="0"/>
              <a:t> </a:t>
            </a:r>
            <a:r>
              <a:rPr lang="en-US" sz="4400" dirty="0"/>
              <a:t>/ </a:t>
            </a:r>
            <a:r>
              <a:rPr lang="en-US" sz="4400" dirty="0" err="1"/>
              <a:t>webpagetest.org</a:t>
            </a:r>
            <a:endParaRPr lang="en-US" sz="4400" dirty="0"/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New Relic</a:t>
            </a:r>
            <a:endParaRPr lang="en-US" sz="4400" dirty="0"/>
          </a:p>
          <a:p>
            <a:pPr lvl="1" algn="l">
              <a:spcBef>
                <a:spcPts val="0"/>
              </a:spcBef>
            </a:pPr>
            <a:r>
              <a:rPr lang="en-US" sz="4400" dirty="0" err="1"/>
              <a:t>Devel</a:t>
            </a:r>
            <a:r>
              <a:rPr lang="en-US" sz="4400" dirty="0"/>
              <a:t> / </a:t>
            </a:r>
            <a:r>
              <a:rPr lang="en-US" sz="4400" dirty="0" err="1"/>
              <a:t>XHProf</a:t>
            </a:r>
            <a:r>
              <a:rPr lang="en-US" sz="4400" dirty="0"/>
              <a:t> / core </a:t>
            </a:r>
            <a:r>
              <a:rPr lang="en-US" sz="4400" dirty="0" smtClean="0"/>
              <a:t>hacking</a:t>
            </a:r>
          </a:p>
          <a:p>
            <a:pPr algn="l">
              <a:spcBef>
                <a:spcPts val="0"/>
              </a:spcBef>
            </a:pPr>
            <a:r>
              <a:rPr lang="en-US" sz="4400" dirty="0" smtClean="0"/>
              <a:t>General Server Optimization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Apache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PHP / </a:t>
            </a:r>
            <a:r>
              <a:rPr lang="en-US" sz="4400" dirty="0" err="1" smtClean="0"/>
              <a:t>Zend</a:t>
            </a:r>
            <a:r>
              <a:rPr lang="en-US" sz="4400" dirty="0" smtClean="0"/>
              <a:t> </a:t>
            </a:r>
            <a:r>
              <a:rPr lang="en-US" sz="4400" dirty="0" err="1" smtClean="0"/>
              <a:t>Opcache</a:t>
            </a:r>
            <a:r>
              <a:rPr lang="en-US" sz="4400" dirty="0" smtClean="0"/>
              <a:t> / APC/u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MySQL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Varnish / Pound</a:t>
            </a:r>
          </a:p>
          <a:p>
            <a:pPr algn="l">
              <a:spcBef>
                <a:spcPts val="0"/>
              </a:spcBef>
            </a:pPr>
            <a:r>
              <a:rPr lang="en-US" sz="4400" dirty="0" smtClean="0"/>
              <a:t>Drupal Optimization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Cache Bin Management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Core Patching</a:t>
            </a:r>
          </a:p>
          <a:p>
            <a:pPr lvl="1" algn="l">
              <a:spcBef>
                <a:spcPts val="0"/>
              </a:spcBef>
            </a:pPr>
            <a:r>
              <a:rPr lang="en-US" sz="4400" dirty="0" err="1" smtClean="0"/>
              <a:t>Contrib</a:t>
            </a:r>
            <a:r>
              <a:rPr lang="en-US" sz="4400" dirty="0" smtClean="0"/>
              <a:t> (</a:t>
            </a:r>
            <a:r>
              <a:rPr lang="en-US" sz="4400" dirty="0" err="1" smtClean="0"/>
              <a:t>entitycache</a:t>
            </a:r>
            <a:r>
              <a:rPr lang="en-US" sz="4400" dirty="0" smtClean="0"/>
              <a:t> </a:t>
            </a:r>
            <a:r>
              <a:rPr lang="en-US" sz="4400" dirty="0" err="1" smtClean="0"/>
              <a:t>httprl</a:t>
            </a:r>
            <a:r>
              <a:rPr lang="en-US" sz="4400" dirty="0" smtClean="0"/>
              <a:t> </a:t>
            </a:r>
            <a:r>
              <a:rPr lang="en-US" sz="4400" dirty="0" err="1" smtClean="0"/>
              <a:t>advagg</a:t>
            </a:r>
            <a:r>
              <a:rPr lang="en-US" sz="4400" dirty="0" smtClean="0"/>
              <a:t> </a:t>
            </a:r>
            <a:r>
              <a:rPr lang="en-US" sz="4400" dirty="0" err="1" smtClean="0"/>
              <a:t>apdqc</a:t>
            </a:r>
            <a:r>
              <a:rPr lang="en-US" sz="4400" dirty="0" smtClean="0"/>
              <a:t> </a:t>
            </a:r>
            <a:r>
              <a:rPr lang="en-US" sz="4400" dirty="0" err="1" smtClean="0"/>
              <a:t>authcache</a:t>
            </a:r>
            <a:r>
              <a:rPr lang="en-US" sz="4400" dirty="0" smtClean="0"/>
              <a:t> </a:t>
            </a:r>
            <a:r>
              <a:rPr lang="en-US" sz="4400" dirty="0" err="1" smtClean="0"/>
              <a:t>dslm</a:t>
            </a:r>
            <a:r>
              <a:rPr lang="en-US" sz="4400" dirty="0" smtClean="0"/>
              <a:t> </a:t>
            </a:r>
            <a:r>
              <a:rPr lang="en-US" sz="4400" dirty="0" err="1" smtClean="0"/>
              <a:t>httprl_spider</a:t>
            </a:r>
            <a:r>
              <a:rPr lang="en-US" sz="4400" dirty="0" smtClean="0"/>
              <a:t>)</a:t>
            </a:r>
          </a:p>
        </p:txBody>
      </p:sp>
      <p:pic>
        <p:nvPicPr>
          <p:cNvPr id="6" name="Picture 5" descr="file89812410262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976" y="3238500"/>
            <a:ext cx="9398924" cy="704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886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Cheat on the test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</p:spPr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dirty="0" smtClean="0"/>
              <a:t>https://</a:t>
            </a:r>
            <a:r>
              <a:rPr lang="en-US" sz="4400" dirty="0" err="1" smtClean="0"/>
              <a:t>github.com</a:t>
            </a:r>
            <a:r>
              <a:rPr lang="en-US" sz="4400" dirty="0" smtClean="0"/>
              <a:t>/</a:t>
            </a:r>
            <a:r>
              <a:rPr lang="en-US" sz="4400" dirty="0" err="1" smtClean="0"/>
              <a:t>elmsln</a:t>
            </a:r>
            <a:r>
              <a:rPr lang="en-US" sz="4400" dirty="0" smtClean="0"/>
              <a:t>/</a:t>
            </a:r>
            <a:r>
              <a:rPr lang="en-US" sz="4400" dirty="0" err="1" smtClean="0"/>
              <a:t>elmsln</a:t>
            </a:r>
            <a:endParaRPr lang="en-US" sz="4400" dirty="0" smtClean="0"/>
          </a:p>
          <a:p>
            <a:pPr marL="0" indent="0" algn="l">
              <a:spcBef>
                <a:spcPts val="0"/>
              </a:spcBef>
              <a:buNone/>
            </a:pPr>
            <a:endParaRPr lang="en-US" sz="4400" dirty="0" smtClean="0"/>
          </a:p>
          <a:p>
            <a:pPr algn="l">
              <a:spcBef>
                <a:spcPts val="0"/>
              </a:spcBef>
            </a:pPr>
            <a:r>
              <a:rPr lang="en-US" sz="4400" dirty="0" smtClean="0"/>
              <a:t>https</a:t>
            </a:r>
            <a:r>
              <a:rPr lang="en-US" sz="4400" dirty="0"/>
              <a:t>://github.com/elmsln/elmsln/tree/master/</a:t>
            </a:r>
            <a:r>
              <a:rPr lang="en-US" sz="4400" dirty="0" smtClean="0"/>
              <a:t>docs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Has the standard settings I apply to each file broken out per file</a:t>
            </a:r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Sane defaults for almost anything</a:t>
            </a:r>
          </a:p>
        </p:txBody>
      </p:sp>
    </p:spTree>
    <p:extLst>
      <p:ext uri="{BB962C8B-B14F-4D97-AF65-F5344CB8AC3E}">
        <p14:creationId xmlns:p14="http://schemas.microsoft.com/office/powerpoint/2010/main" val="30533588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The dreaded inherited site</a:t>
            </a:r>
            <a:endParaRPr sz="9000" dirty="0">
              <a:solidFill>
                <a:srgbClr val="F5D3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 lvl="1" algn="l">
              <a:spcBef>
                <a:spcPts val="0"/>
              </a:spcBef>
            </a:pPr>
            <a:r>
              <a:rPr lang="en-US" sz="4400" dirty="0" smtClean="0"/>
              <a:t>Barebones </a:t>
            </a:r>
            <a:r>
              <a:rPr lang="en-US" sz="4400" dirty="0" err="1" smtClean="0"/>
              <a:t>CentOS</a:t>
            </a:r>
            <a:r>
              <a:rPr lang="en-US" sz="4400" dirty="0" smtClean="0"/>
              <a:t> 6.x box with enough to run open atrium</a:t>
            </a:r>
          </a:p>
          <a:p>
            <a:pPr marL="635000" lvl="1" indent="0" algn="l">
              <a:spcBef>
                <a:spcPts val="0"/>
              </a:spcBef>
              <a:buNone/>
            </a:pPr>
            <a:endParaRPr lang="en-US" sz="4400" dirty="0" smtClean="0"/>
          </a:p>
          <a:p>
            <a:pPr lvl="1" algn="l">
              <a:spcBef>
                <a:spcPts val="0"/>
              </a:spcBef>
            </a:pPr>
            <a:r>
              <a:rPr lang="en-US" sz="4400" dirty="0" smtClean="0"/>
              <a:t>No optimizations and definitely things need fixed</a:t>
            </a:r>
          </a:p>
          <a:p>
            <a:pPr lvl="1" algn="l">
              <a:spcBef>
                <a:spcPts val="0"/>
              </a:spcBef>
            </a:pPr>
            <a:endParaRPr lang="en-US" sz="4400" dirty="0"/>
          </a:p>
          <a:p>
            <a:pPr lvl="1" algn="l">
              <a:spcBef>
                <a:spcPts val="0"/>
              </a:spcBef>
            </a:pPr>
            <a:r>
              <a:rPr lang="en-US" sz="4400" dirty="0" smtClean="0">
                <a:hlinkClick r:id="rId2"/>
              </a:rPr>
              <a:t>http://pure.speed/</a:t>
            </a:r>
            <a:endParaRPr lang="en-US" sz="4400" dirty="0" smtClean="0"/>
          </a:p>
          <a:p>
            <a:pPr marL="635000" lvl="1" indent="0" algn="l">
              <a:spcBef>
                <a:spcPts val="0"/>
              </a:spcBef>
              <a:buNone/>
            </a:pPr>
            <a:endParaRPr lang="en-US" sz="4400" dirty="0" smtClean="0"/>
          </a:p>
        </p:txBody>
      </p:sp>
      <p:pic>
        <p:nvPicPr>
          <p:cNvPr id="2" name="Picture 1" descr="Computer heal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822" y="5772653"/>
            <a:ext cx="10014078" cy="667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707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9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9000" dirty="0" smtClean="0">
                <a:solidFill>
                  <a:srgbClr val="F5D328"/>
                </a:solidFill>
              </a:rPr>
              <a:t>Front end performance</a:t>
            </a:r>
            <a:endParaRPr sz="9000" dirty="0">
              <a:solidFill>
                <a:srgbClr val="F5D328"/>
              </a:solidFill>
            </a:endParaRPr>
          </a:p>
        </p:txBody>
      </p:sp>
      <p:pic>
        <p:nvPicPr>
          <p:cNvPr id="4" name="Picture 3" descr="file84812783881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455" y="2988578"/>
            <a:ext cx="16533091" cy="1052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274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Vollkorn Regular"/>
        <a:ea typeface="Vollkorn Regular"/>
        <a:cs typeface="Vollkorn Regular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Vollkorn Regular"/>
        <a:ea typeface="Vollkorn Regular"/>
        <a:cs typeface="Vollkorn Regular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2166</TotalTime>
  <Words>2063</Words>
  <Application>Microsoft Macintosh PowerPoint</Application>
  <PresentationFormat>Custom</PresentationFormat>
  <Paragraphs>302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White</vt:lpstr>
      <vt:lpstr>Office Theme</vt:lpstr>
      <vt:lpstr>PowerPoint Presentation</vt:lpstr>
      <vt:lpstr>PowerPoint Presentation</vt:lpstr>
      <vt:lpstr>Optimizing Drupal out the Wazoo elmsln.org @btopro #purespeed </vt:lpstr>
      <vt:lpstr>https://github.com/elmsln/elmsln https://elmsln.org</vt:lpstr>
      <vt:lpstr>PowerPoint Presentation</vt:lpstr>
      <vt:lpstr>#purespeed </vt:lpstr>
      <vt:lpstr>Cheat on the test</vt:lpstr>
      <vt:lpstr>The dreaded inherited site</vt:lpstr>
      <vt:lpstr>Front end performance</vt:lpstr>
      <vt:lpstr>Front end performance</vt:lpstr>
      <vt:lpstr>Front end performance</vt:lpstr>
      <vt:lpstr>Front end performance</vt:lpstr>
      <vt:lpstr>Asset Delivery</vt:lpstr>
      <vt:lpstr>JS / CSS blocking</vt:lpstr>
      <vt:lpstr>Fixing CDN category</vt:lpstr>
      <vt:lpstr>Make less requests</vt:lpstr>
      <vt:lpstr>Free / Local digging</vt:lpstr>
      <vt:lpstr>Big Data</vt:lpstr>
      <vt:lpstr>Server configuration</vt:lpstr>
      <vt:lpstr>Server: Apache</vt:lpstr>
      <vt:lpstr>Server: PHP</vt:lpstr>
      <vt:lpstr>Server: MySQL</vt:lpstr>
      <vt:lpstr>Server: MySQL OLD_PASSWORD</vt:lpstr>
      <vt:lpstr>Server: Varnish / Pound</vt:lpstr>
      <vt:lpstr>Drupal / Server</vt:lpstr>
      <vt:lpstr>Drupal: Cache bin management</vt:lpstr>
      <vt:lpstr>Drupal: Cache bin WARNING</vt:lpstr>
      <vt:lpstr>Drupal Core Patches</vt:lpstr>
      <vt:lpstr>Drupal – DSLM</vt:lpstr>
      <vt:lpstr>Drupal - entitycache</vt:lpstr>
      <vt:lpstr>Drupal - APC</vt:lpstr>
      <vt:lpstr>Drupal - HTTPRL</vt:lpstr>
      <vt:lpstr>Drupal - advagg</vt:lpstr>
      <vt:lpstr>Drupal - APDQC</vt:lpstr>
      <vt:lpstr>Drupal - Authcache</vt:lpstr>
      <vt:lpstr>Drupal – Authcache Notes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Bryan Ollendyke</cp:lastModifiedBy>
  <cp:revision>409</cp:revision>
  <cp:lastPrinted>2014-11-21T06:09:01Z</cp:lastPrinted>
  <dcterms:modified xsi:type="dcterms:W3CDTF">2015-10-09T00:50:55Z</dcterms:modified>
</cp:coreProperties>
</file>